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3" r:id="rId4"/>
    <p:sldId id="262" r:id="rId5"/>
    <p:sldId id="261" r:id="rId6"/>
    <p:sldId id="268" r:id="rId7"/>
    <p:sldId id="266" r:id="rId8"/>
    <p:sldId id="260" r:id="rId9"/>
    <p:sldId id="269" r:id="rId10"/>
    <p:sldId id="258" r:id="rId11"/>
    <p:sldId id="264" r:id="rId12"/>
    <p:sldId id="259" r:id="rId13"/>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39" autoAdjust="0"/>
    <p:restoredTop sz="94718" autoAdjust="0"/>
  </p:normalViewPr>
  <p:slideViewPr>
    <p:cSldViewPr>
      <p:cViewPr varScale="1">
        <p:scale>
          <a:sx n="70" d="100"/>
          <a:sy n="70" d="100"/>
        </p:scale>
        <p:origin x="-139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95B79F-D30C-454B-A303-14EF470260FB}" type="datetimeFigureOut">
              <a:rPr lang="sk-SK" smtClean="0"/>
              <a:pPr/>
              <a:t>15. 6. 2011</a:t>
            </a:fld>
            <a:endParaRPr lang="sk-SK"/>
          </a:p>
        </p:txBody>
      </p:sp>
      <p:sp>
        <p:nvSpPr>
          <p:cNvPr id="4" name="Zástupný symbol obrazu snímky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6F0D9B-760B-4327-B7F6-0980E38608CE}" type="slidenum">
              <a:rPr lang="sk-SK" smtClean="0"/>
              <a:pPr/>
              <a:t>‹#›</a:t>
            </a:fld>
            <a:endParaRPr lang="sk-SK"/>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fld id="{826F0D9B-760B-4327-B7F6-0980E38608CE}" type="slidenum">
              <a:rPr lang="sk-SK" smtClean="0"/>
              <a:pPr/>
              <a:t>1</a:t>
            </a:fld>
            <a:endParaRPr lang="sk-S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Kliknite sem a upravte štýl predlohy nadpisov.</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Kliknite sem a upravte štýl predlohy podnadpisov.</a:t>
            </a:r>
            <a:endParaRPr lang="sk-SK"/>
          </a:p>
        </p:txBody>
      </p:sp>
      <p:sp>
        <p:nvSpPr>
          <p:cNvPr id="4" name="Zástupný symbol dátumu 3"/>
          <p:cNvSpPr>
            <a:spLocks noGrp="1"/>
          </p:cNvSpPr>
          <p:nvPr>
            <p:ph type="dt" sz="half" idx="10"/>
          </p:nvPr>
        </p:nvSpPr>
        <p:spPr/>
        <p:txBody>
          <a:bodyPr/>
          <a:lstStyle/>
          <a:p>
            <a:fld id="{6A812B65-9A1B-42FF-8DDA-365A2B0950AF}" type="datetimeFigureOut">
              <a:rPr lang="sk-SK" smtClean="0"/>
              <a:pPr/>
              <a:t>15. 6. 2011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6A812B65-9A1B-42FF-8DDA-365A2B0950AF}" type="datetimeFigureOut">
              <a:rPr lang="sk-SK" smtClean="0"/>
              <a:pPr/>
              <a:t>15. 6. 2011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6A812B65-9A1B-42FF-8DDA-365A2B0950AF}" type="datetimeFigureOut">
              <a:rPr lang="sk-SK" smtClean="0"/>
              <a:pPr/>
              <a:t>15. 6. 2011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idx="1"/>
          </p:nvPr>
        </p:nvSpPr>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6A812B65-9A1B-42FF-8DDA-365A2B0950AF}" type="datetimeFigureOut">
              <a:rPr lang="sk-SK" smtClean="0"/>
              <a:pPr/>
              <a:t>15. 6. 2011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Kliknite sem a upravte štýly predlohy textu.</a:t>
            </a:r>
          </a:p>
        </p:txBody>
      </p:sp>
      <p:sp>
        <p:nvSpPr>
          <p:cNvPr id="4" name="Zástupný symbol dátumu 3"/>
          <p:cNvSpPr>
            <a:spLocks noGrp="1"/>
          </p:cNvSpPr>
          <p:nvPr>
            <p:ph type="dt" sz="half" idx="10"/>
          </p:nvPr>
        </p:nvSpPr>
        <p:spPr/>
        <p:txBody>
          <a:bodyPr/>
          <a:lstStyle/>
          <a:p>
            <a:fld id="{6A812B65-9A1B-42FF-8DDA-365A2B0950AF}" type="datetimeFigureOut">
              <a:rPr lang="sk-SK" smtClean="0"/>
              <a:pPr/>
              <a:t>15. 6. 2011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6A812B65-9A1B-42FF-8DDA-365A2B0950AF}" type="datetimeFigureOut">
              <a:rPr lang="sk-SK" smtClean="0"/>
              <a:pPr/>
              <a:t>15. 6. 2011</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6A812B65-9A1B-42FF-8DDA-365A2B0950AF}" type="datetimeFigureOut">
              <a:rPr lang="sk-SK" smtClean="0"/>
              <a:pPr/>
              <a:t>15. 6. 2011</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dátumu 2"/>
          <p:cNvSpPr>
            <a:spLocks noGrp="1"/>
          </p:cNvSpPr>
          <p:nvPr>
            <p:ph type="dt" sz="half" idx="10"/>
          </p:nvPr>
        </p:nvSpPr>
        <p:spPr/>
        <p:txBody>
          <a:bodyPr/>
          <a:lstStyle/>
          <a:p>
            <a:fld id="{6A812B65-9A1B-42FF-8DDA-365A2B0950AF}" type="datetimeFigureOut">
              <a:rPr lang="sk-SK" smtClean="0"/>
              <a:pPr/>
              <a:t>15. 6. 2011</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6A812B65-9A1B-42FF-8DDA-365A2B0950AF}" type="datetimeFigureOut">
              <a:rPr lang="sk-SK" smtClean="0"/>
              <a:pPr/>
              <a:t>15. 6. 2011</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Kliknite sem a upravte štýl predlohy nadpisov.</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6A812B65-9A1B-42FF-8DDA-365A2B0950AF}" type="datetimeFigureOut">
              <a:rPr lang="sk-SK" smtClean="0"/>
              <a:pPr/>
              <a:t>15. 6. 2011</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Kliknite sem a upravte štýl predlohy nadpisov.</a:t>
            </a:r>
            <a:endParaRPr lang="sk-SK"/>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6A812B65-9A1B-42FF-8DDA-365A2B0950AF}" type="datetimeFigureOut">
              <a:rPr lang="sk-SK" smtClean="0"/>
              <a:pPr/>
              <a:t>15. 6. 2011</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812B65-9A1B-42FF-8DDA-365A2B0950AF}" type="datetimeFigureOut">
              <a:rPr lang="sk-SK" smtClean="0"/>
              <a:pPr/>
              <a:t>15. 6. 2011</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463108-0728-4F2C-A3A7-356034624A9C}"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k.wikipedia.org/wiki/Peter_Tosh" TargetMode="Externa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hyperlink" Target="http://sk.wikipedia.org/wiki/The_Wailers"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1057275" y="1465263"/>
            <a:ext cx="1071563" cy="0"/>
          </a:xfrm>
          <a:prstGeom prst="rect">
            <a:avLst/>
          </a:prstGeom>
          <a:solidFill>
            <a:srgbClr val="FFFFFF"/>
          </a:solidFill>
          <a:ln w="9525">
            <a:noFill/>
            <a:miter lim="800000"/>
            <a:headEnd/>
            <a:tailEnd/>
          </a:ln>
          <a:effectLst/>
        </p:spPr>
        <p:txBody>
          <a:bodyPr vert="horz" wrap="none" lIns="-66654" tIns="-88872" rIns="-66654" bIns="-88872" numCol="1" anchor="ctr" anchorCtr="0" compatLnSpc="1">
            <a:prstTxWarp prst="textNoShape">
              <a:avLst/>
            </a:prstTxWarp>
            <a:spAutoFit/>
          </a:bodyPr>
          <a:lstStyle/>
          <a:p>
            <a:endParaRPr lang="sk-SK"/>
          </a:p>
        </p:txBody>
      </p:sp>
      <p:sp>
        <p:nvSpPr>
          <p:cNvPr id="12290" name="Rectangle 2"/>
          <p:cNvSpPr>
            <a:spLocks noChangeArrowheads="1"/>
          </p:cNvSpPr>
          <p:nvPr/>
        </p:nvSpPr>
        <p:spPr bwMode="auto">
          <a:xfrm>
            <a:off x="1057275" y="1465263"/>
            <a:ext cx="1071563"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12291" name="Rectangle 3"/>
          <p:cNvSpPr>
            <a:spLocks noChangeArrowheads="1"/>
          </p:cNvSpPr>
          <p:nvPr/>
        </p:nvSpPr>
        <p:spPr bwMode="auto">
          <a:xfrm>
            <a:off x="1057275" y="1465263"/>
            <a:ext cx="1071563" cy="0"/>
          </a:xfrm>
          <a:prstGeom prst="rect">
            <a:avLst/>
          </a:prstGeom>
          <a:solidFill>
            <a:srgbClr val="FFFFFF"/>
          </a:solidFill>
          <a:ln w="9525">
            <a:noFill/>
            <a:miter lim="800000"/>
            <a:headEnd/>
            <a:tailEnd/>
          </a:ln>
          <a:effectLst/>
        </p:spPr>
        <p:txBody>
          <a:bodyPr vert="horz" wrap="none" lIns="-66654" tIns="-88872" rIns="-66654" bIns="-88872" numCol="1" anchor="ctr" anchorCtr="0" compatLnSpc="1">
            <a:prstTxWarp prst="textNoShape">
              <a:avLst/>
            </a:prstTxWarp>
            <a:spAutoFit/>
          </a:bodyPr>
          <a:lstStyle/>
          <a:p>
            <a:endParaRPr lang="sk-SK"/>
          </a:p>
        </p:txBody>
      </p:sp>
      <p:sp>
        <p:nvSpPr>
          <p:cNvPr id="12292" name="Rectangle 4"/>
          <p:cNvSpPr>
            <a:spLocks noChangeArrowheads="1"/>
          </p:cNvSpPr>
          <p:nvPr/>
        </p:nvSpPr>
        <p:spPr bwMode="auto">
          <a:xfrm>
            <a:off x="1057275" y="1465263"/>
            <a:ext cx="1071563"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pic>
        <p:nvPicPr>
          <p:cNvPr id="12296" name="Picture 8" descr="http://www.zahradkar.sk/zahradkar.gif"/>
          <p:cNvPicPr>
            <a:picLocks noChangeAspect="1" noChangeArrowheads="1"/>
          </p:cNvPicPr>
          <p:nvPr/>
        </p:nvPicPr>
        <p:blipFill>
          <a:blip r:embed="rId3" cstate="print"/>
          <a:srcRect/>
          <a:stretch>
            <a:fillRect/>
          </a:stretch>
        </p:blipFill>
        <p:spPr bwMode="auto">
          <a:xfrm>
            <a:off x="1447800" y="0"/>
            <a:ext cx="6553200" cy="6858000"/>
          </a:xfrm>
          <a:prstGeom prst="rect">
            <a:avLst/>
          </a:prstGeom>
          <a:noFill/>
        </p:spPr>
      </p:pic>
      <p:sp>
        <p:nvSpPr>
          <p:cNvPr id="13" name="Obdĺžnik 12"/>
          <p:cNvSpPr/>
          <p:nvPr/>
        </p:nvSpPr>
        <p:spPr>
          <a:xfrm rot="20905092">
            <a:off x="3261946" y="4412458"/>
            <a:ext cx="3058851" cy="923330"/>
          </a:xfrm>
          <a:prstGeom prst="rect">
            <a:avLst/>
          </a:prstGeom>
          <a:noFill/>
        </p:spPr>
        <p:txBody>
          <a:bodyPr wrap="none" lIns="91440" tIns="45720" rIns="91440" bIns="45720">
            <a:spAutoFit/>
          </a:bodyPr>
          <a:lstStyle/>
          <a:p>
            <a:pPr algn="ctr"/>
            <a:r>
              <a:rPr lang="sk-SK" sz="5400" b="1" i="1" cap="none" spc="0" dirty="0" smtClean="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t>Gardenier</a:t>
            </a:r>
            <a:endParaRPr lang="sk-SK" sz="5400" b="1" i="1" cap="none" spc="0"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endParaRPr>
          </a:p>
        </p:txBody>
      </p:sp>
      <p:sp>
        <p:nvSpPr>
          <p:cNvPr id="14" name="Obdĺžnik 13"/>
          <p:cNvSpPr/>
          <p:nvPr/>
        </p:nvSpPr>
        <p:spPr>
          <a:xfrm rot="1044256">
            <a:off x="4038600" y="3048000"/>
            <a:ext cx="1898277" cy="923330"/>
          </a:xfrm>
          <a:prstGeom prst="rect">
            <a:avLst/>
          </a:prstGeom>
          <a:noFill/>
        </p:spPr>
        <p:txBody>
          <a:bodyPr wrap="none" lIns="91440" tIns="45720" rIns="91440" bIns="45720">
            <a:spAutoFit/>
          </a:bodyPr>
          <a:lstStyle/>
          <a:p>
            <a:pPr algn="ctr"/>
            <a:r>
              <a:rPr lang="sk-SK"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Music</a:t>
            </a:r>
            <a:endParaRPr lang="sk-SK"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5" name="Obdĺžnik 14"/>
          <p:cNvSpPr/>
          <p:nvPr/>
        </p:nvSpPr>
        <p:spPr>
          <a:xfrm>
            <a:off x="3505200" y="3581400"/>
            <a:ext cx="1165001" cy="918865"/>
          </a:xfrm>
          <a:prstGeom prst="rect">
            <a:avLst/>
          </a:prstGeom>
          <a:noFill/>
        </p:spPr>
        <p:txBody>
          <a:bodyPr wrap="square" lIns="91440" tIns="45720" rIns="91440" bIns="45720">
            <a:spAutoFit/>
          </a:bodyPr>
          <a:lstStyle/>
          <a:p>
            <a:pPr algn="ctr"/>
            <a:r>
              <a:rPr lang="sk-SK"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by</a:t>
            </a:r>
            <a:endParaRPr lang="sk-SK"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ransition spd="slow" advTm="8000">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afterEffect">
                                  <p:stCondLst>
                                    <p:cond delay="0"/>
                                  </p:stCondLst>
                                  <p:childTnLst>
                                    <p:animMotion origin="layout" path="M -0.94775 0.21114 C -0.96216 0.04486 -0.9764 -0.12119 -0.94306 -0.18641 C -0.90973 -0.25163 -0.78282 -0.22919 -0.74775 -0.1804 C -0.71268 -0.1316 -0.7349 0.04509 -0.7323 0.10661 C -0.72952 0.16812 -0.73282 0.16419 -0.7323 0.18848 C -0.73178 0.21276 -0.7573 0.24051 -0.72935 0.25207 C -0.7014 0.26364 -0.59619 0.29671 -0.56459 0.25809 C -0.53299 0.21947 -0.54133 0.08857 -0.54011 0.02058 C -0.5389 -0.04742 -0.58438 -0.10477 -0.55695 -0.14964 C -0.52952 -0.1945 -0.41476 -0.24053 -0.37535 -0.24793 C -0.33594 -0.25533 -0.33282 -0.23174 -0.31997 -0.19473 C -0.3073 -0.15773 -0.29844 -0.08326 -0.29844 -0.0266 C -0.29862 0.03006 -0.31789 0.10083 -0.32153 0.14546 C -0.32535 0.19009 -0.32275 0.21738 -0.32153 0.2419 C -0.32032 0.26641 -0.32917 0.27774 -0.3139 0.29301 C -0.29862 0.30827 -0.25956 0.32539 -0.22935 0.33394 C -0.19914 0.3425 -0.15851 0.34736 -0.1323 0.34435 C -0.10608 0.34134 -0.08751 0.33556 -0.0724 0.31567 C -0.0573 0.29578 -0.04758 0.26271 -0.0415 0.22548 C -0.0356 0.18824 -0.03647 0.13297 -0.03699 0.09227 C -0.03751 0.05157 -0.04272 0.01318 -0.04463 -0.01851 C -0.04671 -0.05019 -0.04897 -0.07239 -0.04931 -0.0983 C -0.04983 -0.1242 -0.05157 -0.15033 -0.04775 -0.17415 C -0.0441 -0.19797 -0.04376 -0.22688 -0.02778 -0.24191 C -0.01181 -0.25695 0.01857 -0.2588 0.04739 -0.26435 C 0.07656 -0.2699 0.11301 -0.27522 0.14617 -0.27475 C 0.17933 -0.27429 0.22204 -0.27429 0.24617 -0.26226 C 0.27031 -0.25024 0.28506 -0.23289 0.29079 -0.20283 C 0.29617 -0.17276 0.28281 -0.11749 0.28003 -0.08211 C 0.27725 -0.04672 0.27586 -0.0229 0.2736 0.01017 C 0.27169 0.04324 0.26787 0.08302 0.2677 0.11678 C 0.26735 0.15055 0.26735 0.17946 0.27222 0.21322 C 0.27708 0.24699 0.28558 0.29671 0.29687 0.3196 C 0.30815 0.3425 0.32204 0.34736 0.33992 0.35036 C 0.35781 0.35337 0.38662 0.35129 0.40451 0.33811 C 0.42239 0.32492 0.43784 0.3277 0.44756 0.27058 C 0.45728 0.21345 0.46562 0.07307 0.46301 -0.00417 C 0.46041 -0.08141 0.41492 -0.13622 0.43228 -0.19265 C 0.44965 -0.24908 0.5144 -0.32633 0.5677 -0.34228 C 0.621 -0.35824 0.71249 -0.43456 0.75225 -0.28909 C 0.79201 -0.14362 0.79999 0.52196 0.80607 0.53075 C 0.81215 0.53954 0.79687 -0.21717 0.78923 -0.23567 C 0.78159 -0.25417 0.77343 0.34088 0.75989 0.42021 C 0.74635 0.49953 0.71857 0.30295 0.70763 0.23982 C 0.69669 0.17668 0.7052 0.09551 0.69374 0.04093 C 0.68228 -0.01365 0.6684 -0.05436 0.63836 -0.08812 C 0.60833 -0.12189 0.54739 -0.14386 0.51388 -0.16189 C 0.48037 -0.17993 0.46701 -0.21185 0.43662 -0.19682 C 0.40659 -0.18178 0.35937 -0.13137 0.33228 -0.0717 C 0.3052 -0.01203 0.2894 0.11401 0.2736 0.16188 C 0.25815 0.20975 0.2743 0.22016 0.23836 0.21507 C 0.20242 0.20998 0.09826 0.16697 0.0585 0.13112 C 0.01874 0.09527 0.00972 0.02219 -6.11111E-6 -5.3469E-6 " pathEditMode="relative" ptsTypes="aaaaaaaaaaaaaaaaaaaaaaaaaaaaaaaaaaaaaaaaaaaaaaaaaaaaA">
                                      <p:cBhvr>
                                        <p:cTn id="6" dur="5000" fill="hold"/>
                                        <p:tgtEl>
                                          <p:spTgt spid="12296"/>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animEffect transition="in" filter="fade">
                                      <p:cBhvr>
                                        <p:cTn id="11" dur="2000"/>
                                        <p:tgtEl>
                                          <p:spTgt spid="1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5">
                                            <p:txEl>
                                              <p:pRg st="0" end="0"/>
                                            </p:txEl>
                                          </p:spTgt>
                                        </p:tgtEl>
                                        <p:attrNameLst>
                                          <p:attrName>style.visibility</p:attrName>
                                        </p:attrNameLst>
                                      </p:cBhvr>
                                      <p:to>
                                        <p:strVal val="visible"/>
                                      </p:to>
                                    </p:set>
                                    <p:animEffect transition="in" filter="fade">
                                      <p:cBhvr>
                                        <p:cTn id="16" dur="2000"/>
                                        <p:tgtEl>
                                          <p:spTgt spid="1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3">
                                            <p:txEl>
                                              <p:pRg st="0" end="0"/>
                                            </p:txEl>
                                          </p:spTgt>
                                        </p:tgtEl>
                                        <p:attrNameLst>
                                          <p:attrName>style.visibility</p:attrName>
                                        </p:attrNameLst>
                                      </p:cBhvr>
                                      <p:to>
                                        <p:strVal val="visible"/>
                                      </p:to>
                                    </p:set>
                                    <p:animEffect transition="in" filter="fade">
                                      <p:cBhvr>
                                        <p:cTn id="21" dur="20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4" grpId="0" build="p"/>
      <p:bldP spid="1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bashmentfest.com/Music_SKA_004733_.jpg"/>
          <p:cNvPicPr>
            <a:picLocks noChangeAspect="1" noChangeArrowheads="1"/>
          </p:cNvPicPr>
          <p:nvPr/>
        </p:nvPicPr>
        <p:blipFill>
          <a:blip r:embed="rId2" cstate="print"/>
          <a:srcRect/>
          <a:stretch>
            <a:fillRect/>
          </a:stretch>
        </p:blipFill>
        <p:spPr bwMode="auto">
          <a:xfrm>
            <a:off x="0" y="0"/>
            <a:ext cx="9144000" cy="6861611"/>
          </a:xfrm>
          <a:prstGeom prst="rect">
            <a:avLst/>
          </a:prstGeom>
          <a:noFill/>
        </p:spPr>
      </p:pic>
      <p:sp>
        <p:nvSpPr>
          <p:cNvPr id="2" name="Nadpis 1"/>
          <p:cNvSpPr>
            <a:spLocks noGrp="1"/>
          </p:cNvSpPr>
          <p:nvPr>
            <p:ph type="title"/>
          </p:nvPr>
        </p:nvSpPr>
        <p:spPr/>
        <p:txBody>
          <a:bodyPr/>
          <a:lstStyle/>
          <a:p>
            <a:r>
              <a:rPr lang="sk-SK" dirty="0" smtClean="0">
                <a:solidFill>
                  <a:srgbClr val="FF0000"/>
                </a:solidFill>
              </a:rPr>
              <a:t>Ska</a:t>
            </a:r>
            <a:endParaRPr lang="sk-SK" dirty="0">
              <a:solidFill>
                <a:srgbClr val="FF0000"/>
              </a:solidFill>
            </a:endParaRPr>
          </a:p>
        </p:txBody>
      </p:sp>
      <p:sp>
        <p:nvSpPr>
          <p:cNvPr id="3" name="Zástupný symbol obsahu 2"/>
          <p:cNvSpPr>
            <a:spLocks noGrp="1"/>
          </p:cNvSpPr>
          <p:nvPr>
            <p:ph idx="1"/>
          </p:nvPr>
        </p:nvSpPr>
        <p:spPr/>
        <p:txBody>
          <a:bodyPr>
            <a:normAutofit lnSpcReduction="10000"/>
          </a:bodyPr>
          <a:lstStyle/>
          <a:p>
            <a:r>
              <a:rPr lang="en-US" dirty="0" smtClean="0">
                <a:solidFill>
                  <a:srgbClr val="FFFF00"/>
                </a:solidFill>
              </a:rPr>
              <a:t>Ska is a music genre that evolved in the late fifties in Jamaica and is considered a forerunner of Rocksteady and Reggae music. It has a typical fluctuating rhythm is faster than reggae and often mixed with punk and jazz</a:t>
            </a:r>
          </a:p>
          <a:p>
            <a:r>
              <a:rPr lang="en-US" dirty="0" smtClean="0">
                <a:solidFill>
                  <a:srgbClr val="FFFF00"/>
                </a:solidFill>
              </a:rPr>
              <a:t>Music producer is trying to spread it around the world in what way have the full support of government and in 1964 was declared a national ska Jamaican music</a:t>
            </a:r>
            <a:endParaRPr lang="sk-SK" dirty="0">
              <a:solidFill>
                <a:srgbClr val="FFFF00"/>
              </a:solidFill>
            </a:endParaRPr>
          </a:p>
        </p:txBody>
      </p:sp>
    </p:spTree>
  </p:cSld>
  <p:clrMapOvr>
    <a:masterClrMapping/>
  </p:clrMapOvr>
  <p:transition spd="slow" advTm="35000">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p:val>
                                            <p:fltVal val="0"/>
                                          </p:val>
                                        </p:tav>
                                        <p:tav tm="100000">
                                          <p:val>
                                            <p:strVal val="#ppt_w"/>
                                          </p:val>
                                        </p:tav>
                                      </p:tavLst>
                                    </p:anim>
                                    <p:anim calcmode="lin" valueType="num">
                                      <p:cBhvr>
                                        <p:cTn id="8" dur="3000" fill="hold"/>
                                        <p:tgtEl>
                                          <p:spTgt spid="2"/>
                                        </p:tgtEl>
                                        <p:attrNameLst>
                                          <p:attrName>ppt_h</p:attrName>
                                        </p:attrNameLst>
                                      </p:cBhvr>
                                      <p:tavLst>
                                        <p:tav tm="0">
                                          <p:val>
                                            <p:fltVal val="0"/>
                                          </p:val>
                                        </p:tav>
                                        <p:tav tm="100000">
                                          <p:val>
                                            <p:strVal val="#ppt_h"/>
                                          </p:val>
                                        </p:tav>
                                      </p:tavLst>
                                    </p:anim>
                                    <p:anim calcmode="lin" valueType="num">
                                      <p:cBhvr>
                                        <p:cTn id="9" dur="3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3000" fill="hold"/>
                                        <p:tgtEl>
                                          <p:spTgt spid="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3000"/>
                            </p:stCondLst>
                            <p:childTnLst>
                              <p:par>
                                <p:cTn id="12" presetID="26"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par>
                          <p:cTn id="28" fill="hold">
                            <p:stCondLst>
                              <p:cond delay="5000"/>
                            </p:stCondLst>
                            <p:childTnLst>
                              <p:par>
                                <p:cTn id="29" presetID="26" presetClass="entr" presetSubtype="0" fill="hold" grpId="0" nodeType="after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wipe(down)">
                                      <p:cBhvr>
                                        <p:cTn id="31" dur="580">
                                          <p:stCondLst>
                                            <p:cond delay="0"/>
                                          </p:stCondLst>
                                        </p:cTn>
                                        <p:tgtEl>
                                          <p:spTgt spid="3">
                                            <p:txEl>
                                              <p:pRg st="1" end="1"/>
                                            </p:txEl>
                                          </p:spTgt>
                                        </p:tgtEl>
                                      </p:cBhvr>
                                    </p:animEffect>
                                    <p:anim calcmode="lin" valueType="num">
                                      <p:cBhvr>
                                        <p:cTn id="3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3">
                                            <p:txEl>
                                              <p:pRg st="1" end="1"/>
                                            </p:txEl>
                                          </p:spTgt>
                                        </p:tgtEl>
                                      </p:cBhvr>
                                      <p:to x="100000" y="60000"/>
                                    </p:animScale>
                                    <p:animScale>
                                      <p:cBhvr>
                                        <p:cTn id="38" dur="166" decel="50000">
                                          <p:stCondLst>
                                            <p:cond delay="676"/>
                                          </p:stCondLst>
                                        </p:cTn>
                                        <p:tgtEl>
                                          <p:spTgt spid="3">
                                            <p:txEl>
                                              <p:pRg st="1" end="1"/>
                                            </p:txEl>
                                          </p:spTgt>
                                        </p:tgtEl>
                                      </p:cBhvr>
                                      <p:to x="100000" y="100000"/>
                                    </p:animScale>
                                    <p:animScale>
                                      <p:cBhvr>
                                        <p:cTn id="39" dur="26">
                                          <p:stCondLst>
                                            <p:cond delay="1312"/>
                                          </p:stCondLst>
                                        </p:cTn>
                                        <p:tgtEl>
                                          <p:spTgt spid="3">
                                            <p:txEl>
                                              <p:pRg st="1" end="1"/>
                                            </p:txEl>
                                          </p:spTgt>
                                        </p:tgtEl>
                                      </p:cBhvr>
                                      <p:to x="100000" y="80000"/>
                                    </p:animScale>
                                    <p:animScale>
                                      <p:cBhvr>
                                        <p:cTn id="40" dur="166" decel="50000">
                                          <p:stCondLst>
                                            <p:cond delay="1338"/>
                                          </p:stCondLst>
                                        </p:cTn>
                                        <p:tgtEl>
                                          <p:spTgt spid="3">
                                            <p:txEl>
                                              <p:pRg st="1" end="1"/>
                                            </p:txEl>
                                          </p:spTgt>
                                        </p:tgtEl>
                                      </p:cBhvr>
                                      <p:to x="100000" y="100000"/>
                                    </p:animScale>
                                    <p:animScale>
                                      <p:cBhvr>
                                        <p:cTn id="41" dur="26">
                                          <p:stCondLst>
                                            <p:cond delay="1642"/>
                                          </p:stCondLst>
                                        </p:cTn>
                                        <p:tgtEl>
                                          <p:spTgt spid="3">
                                            <p:txEl>
                                              <p:pRg st="1" end="1"/>
                                            </p:txEl>
                                          </p:spTgt>
                                        </p:tgtEl>
                                      </p:cBhvr>
                                      <p:to x="100000" y="90000"/>
                                    </p:animScale>
                                    <p:animScale>
                                      <p:cBhvr>
                                        <p:cTn id="42" dur="166" decel="50000">
                                          <p:stCondLst>
                                            <p:cond delay="1668"/>
                                          </p:stCondLst>
                                        </p:cTn>
                                        <p:tgtEl>
                                          <p:spTgt spid="3">
                                            <p:txEl>
                                              <p:pRg st="1" end="1"/>
                                            </p:txEl>
                                          </p:spTgt>
                                        </p:tgtEl>
                                      </p:cBhvr>
                                      <p:to x="100000" y="100000"/>
                                    </p:animScale>
                                    <p:animScale>
                                      <p:cBhvr>
                                        <p:cTn id="43" dur="26">
                                          <p:stCondLst>
                                            <p:cond delay="1808"/>
                                          </p:stCondLst>
                                        </p:cTn>
                                        <p:tgtEl>
                                          <p:spTgt spid="3">
                                            <p:txEl>
                                              <p:pRg st="1" end="1"/>
                                            </p:txEl>
                                          </p:spTgt>
                                        </p:tgtEl>
                                      </p:cBhvr>
                                      <p:to x="100000" y="95000"/>
                                    </p:animScale>
                                    <p:animScale>
                                      <p:cBhvr>
                                        <p:cTn id="44"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nd03.jxs.cz/644/898/8f4ea1edd3_63380130_o2.jpg"/>
          <p:cNvPicPr>
            <a:picLocks noChangeAspect="1" noChangeArrowheads="1"/>
          </p:cNvPicPr>
          <p:nvPr/>
        </p:nvPicPr>
        <p:blipFill>
          <a:blip r:embed="rId2" cstate="print"/>
          <a:srcRect/>
          <a:stretch>
            <a:fillRect/>
          </a:stretch>
        </p:blipFill>
        <p:spPr bwMode="auto">
          <a:xfrm>
            <a:off x="0" y="0"/>
            <a:ext cx="9144000" cy="6899301"/>
          </a:xfrm>
          <a:prstGeom prst="rect">
            <a:avLst/>
          </a:prstGeom>
          <a:noFill/>
        </p:spPr>
      </p:pic>
      <p:sp>
        <p:nvSpPr>
          <p:cNvPr id="2" name="Nadpis 1"/>
          <p:cNvSpPr>
            <a:spLocks noGrp="1"/>
          </p:cNvSpPr>
          <p:nvPr>
            <p:ph type="title"/>
          </p:nvPr>
        </p:nvSpPr>
        <p:spPr/>
        <p:txBody>
          <a:bodyPr/>
          <a:lstStyle/>
          <a:p>
            <a:r>
              <a:rPr lang="sk-SK" dirty="0" smtClean="0">
                <a:solidFill>
                  <a:srgbClr val="FF0000"/>
                </a:solidFill>
              </a:rPr>
              <a:t>Pogo</a:t>
            </a:r>
            <a:endParaRPr lang="sk-SK" dirty="0">
              <a:solidFill>
                <a:srgbClr val="FF0000"/>
              </a:solidFill>
            </a:endParaRPr>
          </a:p>
        </p:txBody>
      </p:sp>
      <p:sp>
        <p:nvSpPr>
          <p:cNvPr id="3" name="Zástupný symbol obsahu 2"/>
          <p:cNvSpPr>
            <a:spLocks noGrp="1"/>
          </p:cNvSpPr>
          <p:nvPr>
            <p:ph idx="1"/>
          </p:nvPr>
        </p:nvSpPr>
        <p:spPr/>
        <p:txBody>
          <a:bodyPr>
            <a:normAutofit fontScale="85000" lnSpcReduction="10000"/>
          </a:bodyPr>
          <a:lstStyle/>
          <a:p>
            <a:r>
              <a:rPr lang="en-US" dirty="0" smtClean="0">
                <a:solidFill>
                  <a:srgbClr val="FFFF00"/>
                </a:solidFill>
              </a:rPr>
              <a:t>Pogo is a kind of </a:t>
            </a:r>
            <a:r>
              <a:rPr lang="sk-SK" dirty="0" smtClean="0">
                <a:solidFill>
                  <a:srgbClr val="FFFF00"/>
                </a:solidFill>
              </a:rPr>
              <a:t>punk dance</a:t>
            </a:r>
          </a:p>
          <a:p>
            <a:r>
              <a:rPr lang="en-US" dirty="0" smtClean="0">
                <a:solidFill>
                  <a:srgbClr val="FFFF00"/>
                </a:solidFill>
              </a:rPr>
              <a:t>Dance originated in the United Kingdom in the mid seventies of the 20th century. For the first time he appeared in concerts punk group The Vibrators, Sex Pistols and The Clash in the clubs, whose capacity was not sufficient for the number of participants shows.</a:t>
            </a:r>
            <a:endParaRPr lang="sk-SK" dirty="0" smtClean="0">
              <a:solidFill>
                <a:srgbClr val="FFFF00"/>
              </a:solidFill>
            </a:endParaRPr>
          </a:p>
          <a:p>
            <a:r>
              <a:rPr lang="en-US" dirty="0" smtClean="0">
                <a:solidFill>
                  <a:srgbClr val="FFFF00"/>
                </a:solidFill>
              </a:rPr>
              <a:t>When dancing pog</a:t>
            </a:r>
            <a:r>
              <a:rPr lang="sk-SK" dirty="0" smtClean="0">
                <a:solidFill>
                  <a:srgbClr val="FFFF00"/>
                </a:solidFill>
              </a:rPr>
              <a:t>o</a:t>
            </a:r>
            <a:r>
              <a:rPr lang="en-US" dirty="0" smtClean="0">
                <a:solidFill>
                  <a:srgbClr val="FFFF00"/>
                </a:solidFill>
              </a:rPr>
              <a:t> is primarily about hopping to the beat of punk music, which is accompanied by pushing the surrounding dancers</a:t>
            </a:r>
            <a:r>
              <a:rPr lang="sk-SK" dirty="0" smtClean="0">
                <a:solidFill>
                  <a:srgbClr val="FFFF00"/>
                </a:solidFill>
              </a:rPr>
              <a:t> of </a:t>
            </a:r>
            <a:r>
              <a:rPr lang="en-US" dirty="0" smtClean="0">
                <a:solidFill>
                  <a:srgbClr val="FFFF00"/>
                </a:solidFill>
              </a:rPr>
              <a:t>pog</a:t>
            </a:r>
            <a:r>
              <a:rPr lang="sk-SK" dirty="0" smtClean="0">
                <a:solidFill>
                  <a:srgbClr val="FFFF00"/>
                </a:solidFill>
              </a:rPr>
              <a:t>o by</a:t>
            </a:r>
            <a:r>
              <a:rPr lang="en-US" dirty="0" smtClean="0">
                <a:solidFill>
                  <a:srgbClr val="FFFF00"/>
                </a:solidFill>
              </a:rPr>
              <a:t> hands</a:t>
            </a:r>
            <a:r>
              <a:rPr lang="en-US" dirty="0" smtClean="0"/>
              <a:t/>
            </a:r>
            <a:br>
              <a:rPr lang="en-US" dirty="0" smtClean="0"/>
            </a:br>
            <a:r>
              <a:rPr lang="en-US" dirty="0" smtClean="0"/>
              <a:t/>
            </a:r>
            <a:br>
              <a:rPr lang="en-US" dirty="0" smtClean="0"/>
            </a:br>
            <a:endParaRPr lang="en-US" dirty="0" smtClean="0"/>
          </a:p>
        </p:txBody>
      </p:sp>
    </p:spTree>
  </p:cSld>
  <p:clrMapOvr>
    <a:masterClrMapping/>
  </p:clrMapOvr>
  <p:transition advTm="30000">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5"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2000"/>
                                        <p:tgtEl>
                                          <p:spTgt spid="3">
                                            <p:txEl>
                                              <p:pRg st="0" end="0"/>
                                            </p:txEl>
                                          </p:spTgt>
                                        </p:tgtEl>
                                      </p:cBhvr>
                                    </p:animEffect>
                                    <p:anim calcmode="lin" valueType="num">
                                      <p:cBhvr>
                                        <p:cTn id="18"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19"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0"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21" fill="hold">
                      <p:stCondLst>
                        <p:cond delay="indefinite"/>
                      </p:stCondLst>
                      <p:childTnLst>
                        <p:par>
                          <p:cTn id="22" fill="hold">
                            <p:stCondLst>
                              <p:cond delay="0"/>
                            </p:stCondLst>
                            <p:childTnLst>
                              <p:par>
                                <p:cTn id="23" presetID="35"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fade">
                                      <p:cBhvr>
                                        <p:cTn id="25" dur="2000"/>
                                        <p:tgtEl>
                                          <p:spTgt spid="3">
                                            <p:txEl>
                                              <p:pRg st="1" end="1"/>
                                            </p:txEl>
                                          </p:spTgt>
                                        </p:tgtEl>
                                      </p:cBhvr>
                                    </p:animEffect>
                                    <p:anim calcmode="lin" valueType="num">
                                      <p:cBhvr>
                                        <p:cTn id="26" dur="2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27"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8" dur="2000" fill="hold"/>
                                        <p:tgtEl>
                                          <p:spTgt spid="3">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29" fill="hold">
                      <p:stCondLst>
                        <p:cond delay="indefinite"/>
                      </p:stCondLst>
                      <p:childTnLst>
                        <p:par>
                          <p:cTn id="30" fill="hold">
                            <p:stCondLst>
                              <p:cond delay="0"/>
                            </p:stCondLst>
                            <p:childTnLst>
                              <p:par>
                                <p:cTn id="31" presetID="35"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2000"/>
                                        <p:tgtEl>
                                          <p:spTgt spid="3">
                                            <p:txEl>
                                              <p:pRg st="2" end="2"/>
                                            </p:txEl>
                                          </p:spTgt>
                                        </p:tgtEl>
                                      </p:cBhvr>
                                    </p:animEffect>
                                    <p:anim calcmode="lin" valueType="num">
                                      <p:cBhvr>
                                        <p:cTn id="34"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35"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6" dur="2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humbs.dreamstime.com/thumb_361/123357500054TbN1.jpg"/>
          <p:cNvPicPr>
            <a:picLocks noChangeAspect="1" noChangeArrowheads="1"/>
          </p:cNvPicPr>
          <p:nvPr/>
        </p:nvPicPr>
        <p:blipFill>
          <a:blip r:embed="rId2" cstate="print"/>
          <a:srcRect/>
          <a:stretch>
            <a:fillRect/>
          </a:stretch>
        </p:blipFill>
        <p:spPr bwMode="auto">
          <a:xfrm>
            <a:off x="3124200" y="1981200"/>
            <a:ext cx="2838450" cy="3333750"/>
          </a:xfrm>
          <a:prstGeom prst="rect">
            <a:avLst/>
          </a:prstGeom>
          <a:noFill/>
        </p:spPr>
      </p:pic>
      <p:sp>
        <p:nvSpPr>
          <p:cNvPr id="5" name="Obdĺžnik 4"/>
          <p:cNvSpPr/>
          <p:nvPr/>
        </p:nvSpPr>
        <p:spPr>
          <a:xfrm rot="21029241">
            <a:off x="2272702" y="685800"/>
            <a:ext cx="1944763" cy="923330"/>
          </a:xfrm>
          <a:prstGeom prst="rect">
            <a:avLst/>
          </a:prstGeom>
          <a:noFill/>
        </p:spPr>
        <p:txBody>
          <a:bodyPr wrap="none" lIns="91440" tIns="45720" rIns="91440" bIns="45720">
            <a:spAutoFit/>
          </a:bodyPr>
          <a:lstStyle/>
          <a:p>
            <a:pPr algn="ctr"/>
            <a:r>
              <a:rPr lang="sk-SK" sz="5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Thank</a:t>
            </a:r>
          </a:p>
        </p:txBody>
      </p:sp>
      <p:sp>
        <p:nvSpPr>
          <p:cNvPr id="6" name="Obdĺžnik 5"/>
          <p:cNvSpPr/>
          <p:nvPr/>
        </p:nvSpPr>
        <p:spPr>
          <a:xfrm rot="654017">
            <a:off x="6781217" y="1942951"/>
            <a:ext cx="1295400" cy="923330"/>
          </a:xfrm>
          <a:prstGeom prst="rect">
            <a:avLst/>
          </a:prstGeom>
          <a:noFill/>
        </p:spPr>
        <p:txBody>
          <a:bodyPr wrap="square" lIns="91440" tIns="45720" rIns="91440" bIns="45720">
            <a:spAutoFit/>
          </a:bodyPr>
          <a:lstStyle/>
          <a:p>
            <a:pPr algn="ctr"/>
            <a:r>
              <a:rPr lang="sk-SK"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you</a:t>
            </a:r>
            <a:endParaRPr lang="sk-SK"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7" name="Obdĺžnik 6"/>
          <p:cNvSpPr/>
          <p:nvPr/>
        </p:nvSpPr>
        <p:spPr>
          <a:xfrm>
            <a:off x="838200" y="3276600"/>
            <a:ext cx="1051057" cy="923330"/>
          </a:xfrm>
          <a:prstGeom prst="rect">
            <a:avLst/>
          </a:prstGeom>
          <a:noFill/>
        </p:spPr>
        <p:txBody>
          <a:bodyPr wrap="none" lIns="91440" tIns="45720" rIns="91440" bIns="45720">
            <a:spAutoFit/>
          </a:bodyPr>
          <a:lstStyle/>
          <a:p>
            <a:pPr algn="ctr"/>
            <a:r>
              <a:rPr lang="sk-SK" sz="5400" b="1"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for</a:t>
            </a:r>
            <a:endParaRPr lang="sk-SK" sz="54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8" name="Obdĺžnik 7"/>
          <p:cNvSpPr/>
          <p:nvPr/>
        </p:nvSpPr>
        <p:spPr>
          <a:xfrm rot="21449373">
            <a:off x="2801338" y="5530786"/>
            <a:ext cx="3589649" cy="923330"/>
          </a:xfrm>
          <a:prstGeom prst="rect">
            <a:avLst/>
          </a:prstGeom>
          <a:noFill/>
        </p:spPr>
        <p:txBody>
          <a:bodyPr wrap="square" lIns="91440" tIns="45720" rIns="91440" bIns="45720">
            <a:spAutoFit/>
          </a:bodyPr>
          <a:lstStyle/>
          <a:p>
            <a:pPr algn="ctr"/>
            <a:r>
              <a:rPr lang="sk-SK"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watching</a:t>
            </a:r>
            <a:endParaRPr lang="sk-SK"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spd="slow" advTm="10000">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set>
                                      <p:cBhvr>
                                        <p:cTn id="7" dur="455" fill="hold">
                                          <p:stCondLst>
                                            <p:cond delay="0"/>
                                          </p:stCondLst>
                                        </p:cTn>
                                        <p:tgtEl>
                                          <p:spTgt spid="5"/>
                                        </p:tgtEl>
                                        <p:attrNameLst>
                                          <p:attrName>style.rotation</p:attrName>
                                        </p:attrNameLst>
                                      </p:cBhvr>
                                      <p:to>
                                        <p:strVal val="-45.0"/>
                                      </p:to>
                                    </p:set>
                                    <p:anim calcmode="lin" valueType="num">
                                      <p:cBhvr>
                                        <p:cTn id="8" dur="455" fill="hold">
                                          <p:stCondLst>
                                            <p:cond delay="455"/>
                                          </p:stCondLst>
                                        </p:cTn>
                                        <p:tgtEl>
                                          <p:spTgt spid="5"/>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5"/>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5"/>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5"/>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grpId="0" nodeType="clickEffect">
                                  <p:stCondLst>
                                    <p:cond delay="0"/>
                                  </p:stCondLst>
                                  <p:iterate type="lt">
                                    <p:tmPct val="50000"/>
                                  </p:iterate>
                                  <p:childTnLst>
                                    <p:set>
                                      <p:cBhvr>
                                        <p:cTn id="15" dur="1" fill="hold">
                                          <p:stCondLst>
                                            <p:cond delay="0"/>
                                          </p:stCondLst>
                                        </p:cTn>
                                        <p:tgtEl>
                                          <p:spTgt spid="6"/>
                                        </p:tgtEl>
                                        <p:attrNameLst>
                                          <p:attrName>style.visibility</p:attrName>
                                        </p:attrNameLst>
                                      </p:cBhvr>
                                      <p:to>
                                        <p:strVal val="visible"/>
                                      </p:to>
                                    </p:set>
                                    <p:set>
                                      <p:cBhvr>
                                        <p:cTn id="16" dur="455" fill="hold">
                                          <p:stCondLst>
                                            <p:cond delay="0"/>
                                          </p:stCondLst>
                                        </p:cTn>
                                        <p:tgtEl>
                                          <p:spTgt spid="6"/>
                                        </p:tgtEl>
                                        <p:attrNameLst>
                                          <p:attrName>style.rotation</p:attrName>
                                        </p:attrNameLst>
                                      </p:cBhvr>
                                      <p:to>
                                        <p:strVal val="-45.0"/>
                                      </p:to>
                                    </p:set>
                                    <p:anim calcmode="lin" valueType="num">
                                      <p:cBhvr>
                                        <p:cTn id="17" dur="455" fill="hold">
                                          <p:stCondLst>
                                            <p:cond delay="455"/>
                                          </p:stCondLst>
                                        </p:cTn>
                                        <p:tgtEl>
                                          <p:spTgt spid="6"/>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6"/>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6"/>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6"/>
                                        </p:tgtEl>
                                        <p:attrNameLst>
                                          <p:attrName>ppt_y</p:attrName>
                                        </p:attrNameLst>
                                      </p:cBhvr>
                                      <p:tavLst>
                                        <p:tav tm="0">
                                          <p:val>
                                            <p:strVal val="#ppt_y-(0.354*#ppt_w-0.172*#ppt_h)"/>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8" presetClass="entr" presetSubtype="0" accel="50000" fill="hold" grpId="0" nodeType="clickEffect">
                                  <p:stCondLst>
                                    <p:cond delay="0"/>
                                  </p:stCondLst>
                                  <p:iterate type="lt">
                                    <p:tmPct val="50000"/>
                                  </p:iterate>
                                  <p:childTnLst>
                                    <p:set>
                                      <p:cBhvr>
                                        <p:cTn id="24" dur="1" fill="hold">
                                          <p:stCondLst>
                                            <p:cond delay="0"/>
                                          </p:stCondLst>
                                        </p:cTn>
                                        <p:tgtEl>
                                          <p:spTgt spid="7"/>
                                        </p:tgtEl>
                                        <p:attrNameLst>
                                          <p:attrName>style.visibility</p:attrName>
                                        </p:attrNameLst>
                                      </p:cBhvr>
                                      <p:to>
                                        <p:strVal val="visible"/>
                                      </p:to>
                                    </p:set>
                                    <p:set>
                                      <p:cBhvr>
                                        <p:cTn id="25" dur="455" fill="hold">
                                          <p:stCondLst>
                                            <p:cond delay="0"/>
                                          </p:stCondLst>
                                        </p:cTn>
                                        <p:tgtEl>
                                          <p:spTgt spid="7"/>
                                        </p:tgtEl>
                                        <p:attrNameLst>
                                          <p:attrName>style.rotation</p:attrName>
                                        </p:attrNameLst>
                                      </p:cBhvr>
                                      <p:to>
                                        <p:strVal val="-45.0"/>
                                      </p:to>
                                    </p:set>
                                    <p:anim calcmode="lin" valueType="num">
                                      <p:cBhvr>
                                        <p:cTn id="26" dur="455" fill="hold">
                                          <p:stCondLst>
                                            <p:cond delay="455"/>
                                          </p:stCondLst>
                                        </p:cTn>
                                        <p:tgtEl>
                                          <p:spTgt spid="7"/>
                                        </p:tgtEl>
                                        <p:attrNameLst>
                                          <p:attrName>style.rotation</p:attrName>
                                        </p:attrNameLst>
                                      </p:cBhvr>
                                      <p:tavLst>
                                        <p:tav tm="0">
                                          <p:val>
                                            <p:fltVal val="-45"/>
                                          </p:val>
                                        </p:tav>
                                        <p:tav tm="69900">
                                          <p:val>
                                            <p:fltVal val="45"/>
                                          </p:val>
                                        </p:tav>
                                        <p:tav tm="100000">
                                          <p:val>
                                            <p:fltVal val="0"/>
                                          </p:val>
                                        </p:tav>
                                      </p:tavLst>
                                    </p:anim>
                                    <p:anim calcmode="lin" valueType="num">
                                      <p:cBhvr>
                                        <p:cTn id="27" dur="455" fill="hold">
                                          <p:stCondLst>
                                            <p:cond delay="0"/>
                                          </p:stCondLst>
                                        </p:cTn>
                                        <p:tgtEl>
                                          <p:spTgt spid="7"/>
                                        </p:tgtEl>
                                        <p:attrNameLst>
                                          <p:attrName>ppt_y</p:attrName>
                                        </p:attrNameLst>
                                      </p:cBhvr>
                                      <p:tavLst>
                                        <p:tav tm="0">
                                          <p:val>
                                            <p:strVal val="#ppt_y-1"/>
                                          </p:val>
                                        </p:tav>
                                        <p:tav tm="100000">
                                          <p:val>
                                            <p:strVal val="#ppt_y-(0.354*#ppt_w-0.172*#ppt_h)"/>
                                          </p:val>
                                        </p:tav>
                                      </p:tavLst>
                                    </p:anim>
                                    <p:anim calcmode="lin" valueType="num">
                                      <p:cBhvr>
                                        <p:cTn id="28" dur="156" decel="50000" autoRev="1" fill="hold">
                                          <p:stCondLst>
                                            <p:cond delay="455"/>
                                          </p:stCondLst>
                                        </p:cTn>
                                        <p:tgtEl>
                                          <p:spTgt spid="7"/>
                                        </p:tgtEl>
                                        <p:attrNameLst>
                                          <p:attrName>ppt_y</p:attrName>
                                        </p:attrNameLst>
                                      </p:cBhvr>
                                      <p:tavLst>
                                        <p:tav tm="0">
                                          <p:val>
                                            <p:strVal val="#ppt_y-(0.354*#ppt_w-0.172*#ppt_h)"/>
                                          </p:val>
                                        </p:tav>
                                        <p:tav tm="100000">
                                          <p:val>
                                            <p:strVal val="#ppt_y-(0.354*#ppt_w-0.172*#ppt_h)-#ppt_h/2"/>
                                          </p:val>
                                        </p:tav>
                                      </p:tavLst>
                                    </p:anim>
                                    <p:anim calcmode="lin" valueType="num">
                                      <p:cBhvr>
                                        <p:cTn id="29" dur="136" fill="hold">
                                          <p:stCondLst>
                                            <p:cond delay="864"/>
                                          </p:stCondLst>
                                        </p:cTn>
                                        <p:tgtEl>
                                          <p:spTgt spid="7"/>
                                        </p:tgtEl>
                                        <p:attrNameLst>
                                          <p:attrName>ppt_y</p:attrName>
                                        </p:attrNameLst>
                                      </p:cBhvr>
                                      <p:tavLst>
                                        <p:tav tm="0">
                                          <p:val>
                                            <p:strVal val="#ppt_y-(0.354*#ppt_w-0.172*#ppt_h)"/>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8" presetClass="entr" presetSubtype="0" accel="50000" fill="hold" grpId="0" nodeType="clickEffect">
                                  <p:stCondLst>
                                    <p:cond delay="0"/>
                                  </p:stCondLst>
                                  <p:iterate type="lt">
                                    <p:tmPct val="50000"/>
                                  </p:iterate>
                                  <p:childTnLst>
                                    <p:set>
                                      <p:cBhvr>
                                        <p:cTn id="33" dur="1" fill="hold">
                                          <p:stCondLst>
                                            <p:cond delay="0"/>
                                          </p:stCondLst>
                                        </p:cTn>
                                        <p:tgtEl>
                                          <p:spTgt spid="8"/>
                                        </p:tgtEl>
                                        <p:attrNameLst>
                                          <p:attrName>style.visibility</p:attrName>
                                        </p:attrNameLst>
                                      </p:cBhvr>
                                      <p:to>
                                        <p:strVal val="visible"/>
                                      </p:to>
                                    </p:set>
                                    <p:set>
                                      <p:cBhvr>
                                        <p:cTn id="34" dur="455" fill="hold">
                                          <p:stCondLst>
                                            <p:cond delay="0"/>
                                          </p:stCondLst>
                                        </p:cTn>
                                        <p:tgtEl>
                                          <p:spTgt spid="8"/>
                                        </p:tgtEl>
                                        <p:attrNameLst>
                                          <p:attrName>style.rotation</p:attrName>
                                        </p:attrNameLst>
                                      </p:cBhvr>
                                      <p:to>
                                        <p:strVal val="-45.0"/>
                                      </p:to>
                                    </p:set>
                                    <p:anim calcmode="lin" valueType="num">
                                      <p:cBhvr>
                                        <p:cTn id="35" dur="455" fill="hold">
                                          <p:stCondLst>
                                            <p:cond delay="455"/>
                                          </p:stCondLst>
                                        </p:cTn>
                                        <p:tgtEl>
                                          <p:spTgt spid="8"/>
                                        </p:tgtEl>
                                        <p:attrNameLst>
                                          <p:attrName>style.rotation</p:attrName>
                                        </p:attrNameLst>
                                      </p:cBhvr>
                                      <p:tavLst>
                                        <p:tav tm="0">
                                          <p:val>
                                            <p:fltVal val="-45"/>
                                          </p:val>
                                        </p:tav>
                                        <p:tav tm="69900">
                                          <p:val>
                                            <p:fltVal val="45"/>
                                          </p:val>
                                        </p:tav>
                                        <p:tav tm="100000">
                                          <p:val>
                                            <p:fltVal val="0"/>
                                          </p:val>
                                        </p:tav>
                                      </p:tavLst>
                                    </p:anim>
                                    <p:anim calcmode="lin" valueType="num">
                                      <p:cBhvr>
                                        <p:cTn id="36" dur="455" fill="hold">
                                          <p:stCondLst>
                                            <p:cond delay="0"/>
                                          </p:stCondLst>
                                        </p:cTn>
                                        <p:tgtEl>
                                          <p:spTgt spid="8"/>
                                        </p:tgtEl>
                                        <p:attrNameLst>
                                          <p:attrName>ppt_y</p:attrName>
                                        </p:attrNameLst>
                                      </p:cBhvr>
                                      <p:tavLst>
                                        <p:tav tm="0">
                                          <p:val>
                                            <p:strVal val="#ppt_y-1"/>
                                          </p:val>
                                        </p:tav>
                                        <p:tav tm="100000">
                                          <p:val>
                                            <p:strVal val="#ppt_y-(0.354*#ppt_w-0.172*#ppt_h)"/>
                                          </p:val>
                                        </p:tav>
                                      </p:tavLst>
                                    </p:anim>
                                    <p:anim calcmode="lin" valueType="num">
                                      <p:cBhvr>
                                        <p:cTn id="37" dur="156" decel="50000" autoRev="1" fill="hold">
                                          <p:stCondLst>
                                            <p:cond delay="455"/>
                                          </p:stCondLst>
                                        </p:cTn>
                                        <p:tgtEl>
                                          <p:spTgt spid="8"/>
                                        </p:tgtEl>
                                        <p:attrNameLst>
                                          <p:attrName>ppt_y</p:attrName>
                                        </p:attrNameLst>
                                      </p:cBhvr>
                                      <p:tavLst>
                                        <p:tav tm="0">
                                          <p:val>
                                            <p:strVal val="#ppt_y-(0.354*#ppt_w-0.172*#ppt_h)"/>
                                          </p:val>
                                        </p:tav>
                                        <p:tav tm="100000">
                                          <p:val>
                                            <p:strVal val="#ppt_y-(0.354*#ppt_w-0.172*#ppt_h)-#ppt_h/2"/>
                                          </p:val>
                                        </p:tav>
                                      </p:tavLst>
                                    </p:anim>
                                    <p:anim calcmode="lin" valueType="num">
                                      <p:cBhvr>
                                        <p:cTn id="38" dur="136" fill="hold">
                                          <p:stCondLst>
                                            <p:cond delay="864"/>
                                          </p:stCondLst>
                                        </p:cTn>
                                        <p:tgtEl>
                                          <p:spTgt spid="8"/>
                                        </p:tgtEl>
                                        <p:attrNameLst>
                                          <p:attrName>ppt_y</p:attrName>
                                        </p:attrNameLst>
                                      </p:cBhvr>
                                      <p:tavLst>
                                        <p:tav tm="0">
                                          <p:val>
                                            <p:strVal val="#ppt_y-(0.354*#ppt_w-0.172*#ppt_h)"/>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1" presetClass="entr" presetSubtype="0" fill="hold" nodeType="clickEffect">
                                  <p:stCondLst>
                                    <p:cond delay="0"/>
                                  </p:stCondLst>
                                  <p:childTnLst>
                                    <p:set>
                                      <p:cBhvr>
                                        <p:cTn id="42" dur="1" fill="hold">
                                          <p:stCondLst>
                                            <p:cond delay="0"/>
                                          </p:stCondLst>
                                        </p:cTn>
                                        <p:tgtEl>
                                          <p:spTgt spid="1026"/>
                                        </p:tgtEl>
                                        <p:attrNameLst>
                                          <p:attrName>style.visibility</p:attrName>
                                        </p:attrNameLst>
                                      </p:cBhvr>
                                      <p:to>
                                        <p:strVal val="visible"/>
                                      </p:to>
                                    </p:set>
                                    <p:animEffect transition="in" filter="fade">
                                      <p:cBhvr>
                                        <p:cTn id="43" dur="770" decel="100000"/>
                                        <p:tgtEl>
                                          <p:spTgt spid="1026"/>
                                        </p:tgtEl>
                                      </p:cBhvr>
                                    </p:animEffect>
                                    <p:animScale>
                                      <p:cBhvr>
                                        <p:cTn id="44" dur="770" decel="100000"/>
                                        <p:tgtEl>
                                          <p:spTgt spid="1026"/>
                                        </p:tgtEl>
                                      </p:cBhvr>
                                      <p:from x="10000" y="10000"/>
                                      <p:to x="200000" y="450000"/>
                                    </p:animScale>
                                    <p:animScale>
                                      <p:cBhvr>
                                        <p:cTn id="45" dur="1230" accel="100000" fill="hold">
                                          <p:stCondLst>
                                            <p:cond delay="770"/>
                                          </p:stCondLst>
                                        </p:cTn>
                                        <p:tgtEl>
                                          <p:spTgt spid="1026"/>
                                        </p:tgtEl>
                                      </p:cBhvr>
                                      <p:from x="200000" y="450000"/>
                                      <p:to x="100000" y="100000"/>
                                    </p:animScale>
                                    <p:set>
                                      <p:cBhvr>
                                        <p:cTn id="46" dur="770" fill="hold"/>
                                        <p:tgtEl>
                                          <p:spTgt spid="1026"/>
                                        </p:tgtEl>
                                        <p:attrNameLst>
                                          <p:attrName>ppt_x</p:attrName>
                                        </p:attrNameLst>
                                      </p:cBhvr>
                                      <p:to>
                                        <p:strVal val="(0.5)"/>
                                      </p:to>
                                    </p:set>
                                    <p:anim from="(0.5)" to="(#ppt_x)" calcmode="lin" valueType="num">
                                      <p:cBhvr>
                                        <p:cTn id="47" dur="1230" accel="100000" fill="hold">
                                          <p:stCondLst>
                                            <p:cond delay="770"/>
                                          </p:stCondLst>
                                        </p:cTn>
                                        <p:tgtEl>
                                          <p:spTgt spid="1026"/>
                                        </p:tgtEl>
                                        <p:attrNameLst>
                                          <p:attrName>ppt_x</p:attrName>
                                        </p:attrNameLst>
                                      </p:cBhvr>
                                    </p:anim>
                                    <p:set>
                                      <p:cBhvr>
                                        <p:cTn id="48" dur="770" fill="hold"/>
                                        <p:tgtEl>
                                          <p:spTgt spid="1026"/>
                                        </p:tgtEl>
                                        <p:attrNameLst>
                                          <p:attrName>ppt_y</p:attrName>
                                        </p:attrNameLst>
                                      </p:cBhvr>
                                      <p:to>
                                        <p:strVal val="(#ppt_y+0.4)"/>
                                      </p:to>
                                    </p:set>
                                    <p:anim from="(#ppt_y+0.4)" to="(#ppt_y)" calcmode="lin" valueType="num">
                                      <p:cBhvr>
                                        <p:cTn id="49" dur="1230" accel="100000" fill="hold">
                                          <p:stCondLst>
                                            <p:cond delay="770"/>
                                          </p:stCondLst>
                                        </p:cTn>
                                        <p:tgtEl>
                                          <p:spTgt spid="102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cache2.allpostersimages.com/p/LRG/16/1650/7HZGD00Z/posters/johnson-steven-strummin-blues.jpg"/>
          <p:cNvPicPr>
            <a:picLocks noChangeAspect="1" noChangeArrowheads="1"/>
          </p:cNvPicPr>
          <p:nvPr/>
        </p:nvPicPr>
        <p:blipFill>
          <a:blip r:embed="rId2" cstate="print"/>
          <a:srcRect/>
          <a:stretch>
            <a:fillRect/>
          </a:stretch>
        </p:blipFill>
        <p:spPr bwMode="auto">
          <a:xfrm>
            <a:off x="0" y="-1"/>
            <a:ext cx="9144000" cy="6916449"/>
          </a:xfrm>
          <a:prstGeom prst="rect">
            <a:avLst/>
          </a:prstGeom>
          <a:noFill/>
        </p:spPr>
      </p:pic>
      <p:sp>
        <p:nvSpPr>
          <p:cNvPr id="2" name="Nadpis 1"/>
          <p:cNvSpPr>
            <a:spLocks noGrp="1"/>
          </p:cNvSpPr>
          <p:nvPr>
            <p:ph type="title"/>
          </p:nvPr>
        </p:nvSpPr>
        <p:spPr/>
        <p:txBody>
          <a:bodyPr/>
          <a:lstStyle/>
          <a:p>
            <a:r>
              <a:rPr lang="sk-SK" dirty="0" smtClean="0">
                <a:solidFill>
                  <a:srgbClr val="FF0000"/>
                </a:solidFill>
              </a:rPr>
              <a:t>Blues</a:t>
            </a:r>
            <a:endParaRPr lang="sk-SK" dirty="0">
              <a:solidFill>
                <a:srgbClr val="FF0000"/>
              </a:solidFill>
            </a:endParaRPr>
          </a:p>
        </p:txBody>
      </p:sp>
      <p:sp>
        <p:nvSpPr>
          <p:cNvPr id="3" name="Zástupný symbol obsahu 2"/>
          <p:cNvSpPr>
            <a:spLocks noGrp="1"/>
          </p:cNvSpPr>
          <p:nvPr>
            <p:ph idx="1"/>
          </p:nvPr>
        </p:nvSpPr>
        <p:spPr/>
        <p:txBody>
          <a:bodyPr>
            <a:normAutofit lnSpcReduction="10000"/>
          </a:bodyPr>
          <a:lstStyle/>
          <a:p>
            <a:r>
              <a:rPr lang="en-US" dirty="0" smtClean="0">
                <a:solidFill>
                  <a:srgbClr val="FFFF00"/>
                </a:solidFill>
              </a:rPr>
              <a:t>Blues is a vocal-instrumental form of music which has origin in African American communities in southern U.S.</a:t>
            </a:r>
          </a:p>
          <a:p>
            <a:r>
              <a:rPr lang="en-US" dirty="0" smtClean="0">
                <a:solidFill>
                  <a:srgbClr val="FFFF00"/>
                </a:solidFill>
              </a:rPr>
              <a:t>Solo voice was later accompanied by musical instruments, very often by the guitar and harmonica</a:t>
            </a:r>
          </a:p>
          <a:p>
            <a:r>
              <a:rPr lang="en-US" dirty="0" smtClean="0">
                <a:solidFill>
                  <a:srgbClr val="FFFF00"/>
                </a:solidFill>
              </a:rPr>
              <a:t>The word "blues" refers to the fact that a person is under the influence of demons of grief</a:t>
            </a:r>
          </a:p>
          <a:p>
            <a:endParaRPr lang="sk-SK" dirty="0"/>
          </a:p>
        </p:txBody>
      </p:sp>
    </p:spTree>
  </p:cSld>
  <p:clrMapOvr>
    <a:masterClrMapping/>
  </p:clrMapOvr>
  <p:transition spd="slow" advTm="4000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1+#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14" presetClass="entr" presetSubtype="1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1000"/>
                                        <p:tgtEl>
                                          <p:spTgt spid="3">
                                            <p:txEl>
                                              <p:pRg st="0" end="0"/>
                                            </p:txEl>
                                          </p:spTgt>
                                        </p:tgtEl>
                                      </p:cBhvr>
                                    </p:animEffect>
                                  </p:childTnLst>
                                </p:cTn>
                              </p:par>
                            </p:childTnLst>
                          </p:cTn>
                        </p:par>
                        <p:par>
                          <p:cTn id="13" fill="hold">
                            <p:stCondLst>
                              <p:cond delay="3000"/>
                            </p:stCondLst>
                            <p:childTnLst>
                              <p:par>
                                <p:cTn id="14" presetID="14" presetClass="entr" presetSubtype="10"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6" dur="1000"/>
                                        <p:tgtEl>
                                          <p:spTgt spid="3">
                                            <p:txEl>
                                              <p:pRg st="1" end="1"/>
                                            </p:txEl>
                                          </p:spTgt>
                                        </p:tgtEl>
                                      </p:cBhvr>
                                    </p:animEffect>
                                  </p:childTnLst>
                                </p:cTn>
                              </p:par>
                            </p:childTnLst>
                          </p:cTn>
                        </p:par>
                        <p:par>
                          <p:cTn id="17" fill="hold">
                            <p:stCondLst>
                              <p:cond delay="4000"/>
                            </p:stCondLst>
                            <p:childTnLst>
                              <p:par>
                                <p:cTn id="18" presetID="14" presetClass="entr" presetSubtype="10"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http://www.citylife.sk/sites/default/files/blog/JazzWSax.jpg"/>
          <p:cNvPicPr>
            <a:picLocks noChangeAspect="1" noChangeArrowheads="1"/>
          </p:cNvPicPr>
          <p:nvPr/>
        </p:nvPicPr>
        <p:blipFill>
          <a:blip r:embed="rId2" cstate="print"/>
          <a:srcRect/>
          <a:stretch>
            <a:fillRect/>
          </a:stretch>
        </p:blipFill>
        <p:spPr bwMode="auto">
          <a:xfrm>
            <a:off x="0" y="0"/>
            <a:ext cx="9157490" cy="6858000"/>
          </a:xfrm>
          <a:prstGeom prst="rect">
            <a:avLst/>
          </a:prstGeom>
          <a:noFill/>
        </p:spPr>
      </p:pic>
      <p:sp>
        <p:nvSpPr>
          <p:cNvPr id="2" name="Nadpis 1"/>
          <p:cNvSpPr>
            <a:spLocks noGrp="1"/>
          </p:cNvSpPr>
          <p:nvPr>
            <p:ph type="title"/>
          </p:nvPr>
        </p:nvSpPr>
        <p:spPr/>
        <p:txBody>
          <a:bodyPr/>
          <a:lstStyle/>
          <a:p>
            <a:r>
              <a:rPr lang="sk-SK" dirty="0" smtClean="0">
                <a:solidFill>
                  <a:srgbClr val="FFC000"/>
                </a:solidFill>
              </a:rPr>
              <a:t>Jazz</a:t>
            </a:r>
            <a:endParaRPr lang="sk-SK" dirty="0">
              <a:solidFill>
                <a:srgbClr val="FFC000"/>
              </a:solidFill>
            </a:endParaRPr>
          </a:p>
        </p:txBody>
      </p:sp>
      <p:sp>
        <p:nvSpPr>
          <p:cNvPr id="3" name="Zástupný symbol obsahu 2"/>
          <p:cNvSpPr>
            <a:spLocks noGrp="1"/>
          </p:cNvSpPr>
          <p:nvPr>
            <p:ph idx="1"/>
          </p:nvPr>
        </p:nvSpPr>
        <p:spPr/>
        <p:txBody>
          <a:bodyPr>
            <a:normAutofit fontScale="92500"/>
          </a:bodyPr>
          <a:lstStyle/>
          <a:p>
            <a:r>
              <a:rPr lang="en-US" dirty="0" smtClean="0">
                <a:solidFill>
                  <a:schemeClr val="accent5">
                    <a:lumMod val="40000"/>
                    <a:lumOff val="60000"/>
                  </a:schemeClr>
                </a:solidFill>
              </a:rPr>
              <a:t>Jazz is music</a:t>
            </a:r>
            <a:r>
              <a:rPr lang="sk-SK" dirty="0" smtClean="0">
                <a:solidFill>
                  <a:schemeClr val="accent5">
                    <a:lumMod val="40000"/>
                    <a:lumOff val="60000"/>
                  </a:schemeClr>
                </a:solidFill>
              </a:rPr>
              <a:t> genre</a:t>
            </a:r>
            <a:r>
              <a:rPr lang="en-US" dirty="0" smtClean="0">
                <a:solidFill>
                  <a:schemeClr val="accent5">
                    <a:lumMod val="40000"/>
                    <a:lumOff val="60000"/>
                  </a:schemeClr>
                </a:solidFill>
              </a:rPr>
              <a:t> that originated in early 20th century in the USA, in New Orleans, which is located in Louisiana. Created by the gradual merger of the African-American folklore with European musical traditions</a:t>
            </a:r>
          </a:p>
          <a:p>
            <a:r>
              <a:rPr lang="en-US" dirty="0" smtClean="0">
                <a:solidFill>
                  <a:schemeClr val="accent5">
                    <a:lumMod val="40000"/>
                    <a:lumOff val="60000"/>
                  </a:schemeClr>
                </a:solidFill>
              </a:rPr>
              <a:t>Style is characterized by improvisation, in a special way of engaging tone and metro rhythmic</a:t>
            </a:r>
            <a:r>
              <a:rPr lang="sk-SK" dirty="0" smtClean="0">
                <a:solidFill>
                  <a:schemeClr val="accent5">
                    <a:lumMod val="40000"/>
                    <a:lumOff val="60000"/>
                  </a:schemeClr>
                </a:solidFill>
              </a:rPr>
              <a:t> </a:t>
            </a:r>
            <a:r>
              <a:rPr lang="en-US" dirty="0" smtClean="0">
                <a:solidFill>
                  <a:schemeClr val="accent5">
                    <a:lumMod val="40000"/>
                    <a:lumOff val="60000"/>
                  </a:schemeClr>
                </a:solidFill>
              </a:rPr>
              <a:t>several zones. Jazz meant revolutionized popular </a:t>
            </a:r>
            <a:r>
              <a:rPr lang="en-US" dirty="0" smtClean="0"/>
              <a:t>music of the 20 century.</a:t>
            </a:r>
          </a:p>
          <a:p>
            <a:endParaRPr lang="sk-SK" dirty="0"/>
          </a:p>
        </p:txBody>
      </p:sp>
    </p:spTree>
  </p:cSld>
  <p:clrMapOvr>
    <a:masterClrMapping/>
  </p:clrMapOvr>
  <p:transition spd="slow" advTm="35000">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2000"/>
                                        <p:tgtEl>
                                          <p:spTgt spid="2"/>
                                        </p:tgtEl>
                                      </p:cBhvr>
                                    </p:animEffect>
                                  </p:childTnLst>
                                </p:cTn>
                              </p:par>
                            </p:childTnLst>
                          </p:cTn>
                        </p:par>
                        <p:par>
                          <p:cTn id="8" fill="hold">
                            <p:stCondLst>
                              <p:cond delay="2000"/>
                            </p:stCondLst>
                            <p:childTnLst>
                              <p:par>
                                <p:cTn id="9" presetID="21" presetClass="entr" presetSubtype="8"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heel(8)">
                                      <p:cBhvr>
                                        <p:cTn id="11" dur="2000"/>
                                        <p:tgtEl>
                                          <p:spTgt spid="3">
                                            <p:txEl>
                                              <p:pRg st="0" end="0"/>
                                            </p:txEl>
                                          </p:spTgt>
                                        </p:tgtEl>
                                      </p:cBhvr>
                                    </p:animEffect>
                                  </p:childTnLst>
                                </p:cTn>
                              </p:par>
                            </p:childTnLst>
                          </p:cTn>
                        </p:par>
                        <p:par>
                          <p:cTn id="12" fill="hold">
                            <p:stCondLst>
                              <p:cond delay="4000"/>
                            </p:stCondLst>
                            <p:childTnLst>
                              <p:par>
                                <p:cTn id="13" presetID="21" presetClass="entr" presetSubtype="8"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8)">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0" name="Picture 4" descr="http://www.solcomhouse.com/images/rock-n-roll.jpg"/>
          <p:cNvPicPr>
            <a:picLocks noChangeAspect="1" noChangeArrowheads="1"/>
          </p:cNvPicPr>
          <p:nvPr/>
        </p:nvPicPr>
        <p:blipFill>
          <a:blip r:embed="rId2" cstate="print"/>
          <a:srcRect/>
          <a:stretch>
            <a:fillRect/>
          </a:stretch>
        </p:blipFill>
        <p:spPr bwMode="auto">
          <a:xfrm>
            <a:off x="0" y="0"/>
            <a:ext cx="9144000" cy="6880860"/>
          </a:xfrm>
          <a:prstGeom prst="rect">
            <a:avLst/>
          </a:prstGeom>
          <a:noFill/>
        </p:spPr>
      </p:pic>
      <p:sp>
        <p:nvSpPr>
          <p:cNvPr id="2" name="Nadpis 1"/>
          <p:cNvSpPr>
            <a:spLocks noGrp="1"/>
          </p:cNvSpPr>
          <p:nvPr>
            <p:ph type="title"/>
          </p:nvPr>
        </p:nvSpPr>
        <p:spPr/>
        <p:txBody>
          <a:bodyPr/>
          <a:lstStyle/>
          <a:p>
            <a:r>
              <a:rPr lang="sk-SK" dirty="0" smtClean="0">
                <a:solidFill>
                  <a:schemeClr val="accent3"/>
                </a:solidFill>
              </a:rPr>
              <a:t>Rock 'n' roll</a:t>
            </a:r>
            <a:endParaRPr lang="sk-SK" dirty="0">
              <a:solidFill>
                <a:schemeClr val="accent3"/>
              </a:solidFill>
            </a:endParaRPr>
          </a:p>
        </p:txBody>
      </p:sp>
      <p:sp>
        <p:nvSpPr>
          <p:cNvPr id="3" name="Zástupný symbol obsahu 2"/>
          <p:cNvSpPr>
            <a:spLocks noGrp="1"/>
          </p:cNvSpPr>
          <p:nvPr>
            <p:ph idx="1"/>
          </p:nvPr>
        </p:nvSpPr>
        <p:spPr/>
        <p:txBody>
          <a:bodyPr/>
          <a:lstStyle/>
          <a:p>
            <a:r>
              <a:rPr lang="sk-SK" dirty="0" smtClean="0">
                <a:solidFill>
                  <a:srgbClr val="FFFF00"/>
                </a:solidFill>
              </a:rPr>
              <a:t>Rock and roll </a:t>
            </a:r>
            <a:r>
              <a:rPr lang="en-US" dirty="0" smtClean="0">
                <a:solidFill>
                  <a:srgbClr val="FFFF00"/>
                </a:solidFill>
              </a:rPr>
              <a:t>is a genre of popular music, which originated and developed in the United States during late 1940 and early 1950 mainly from a combination of blues, country, jazz</a:t>
            </a:r>
            <a:endParaRPr lang="sk-SK" dirty="0" smtClean="0">
              <a:solidFill>
                <a:srgbClr val="FFFF00"/>
              </a:solidFill>
            </a:endParaRPr>
          </a:p>
          <a:p>
            <a:r>
              <a:rPr lang="en-US" dirty="0" smtClean="0">
                <a:solidFill>
                  <a:srgbClr val="FFFF00"/>
                </a:solidFill>
              </a:rPr>
              <a:t>Classic rock and roll is usually played with one or two electric guitars (one lead, one rhythm), a string bass or (after the mid-1950s) an electric bass guitar, and a drum kit</a:t>
            </a:r>
          </a:p>
          <a:p>
            <a:endParaRPr lang="sk-SK" dirty="0"/>
          </a:p>
        </p:txBody>
      </p:sp>
    </p:spTree>
  </p:cSld>
  <p:clrMapOvr>
    <a:masterClrMapping/>
  </p:clrMapOvr>
  <p:transition advTm="50000">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path" presetSubtype="0" accel="50000" decel="50000" fill="hold" grpId="0" nodeType="afterEffect">
                                  <p:stCondLst>
                                    <p:cond delay="0"/>
                                  </p:stCondLst>
                                  <p:childTnLst>
                                    <p:animMotion origin="layout" path="M -0.2974 -0.19751 C -0.28611 -0.16814 -0.22205 -0.18247 -0.15469 -0.23173 C -0.10052 -0.26943 -0.06285 -0.31615 -0.06944 -0.33465 C -0.07708 -0.35176 -0.12622 -0.33557 -0.18073 -0.29603 C -0.20781 -0.27568 -0.23073 -0.25509 -0.24601 -0.23659 C -0.26753 -0.2093 -0.27726 -0.18571 -0.27083 -0.17045 C -0.26753 -0.16235 -0.25955 -0.15773 -0.24896 -0.15634 C -0.22448 -0.15495 -0.18403 -0.17184 -0.14219 -0.20098 C -0.09375 -0.23474 -0.0599 -0.27683 -0.06667 -0.29186 C -0.0724 -0.30898 -0.11753 -0.29348 -0.16649 -0.25972 C -0.19062 -0.24122 -0.21163 -0.22271 -0.22622 -0.2056 C -0.24444 -0.18086 -0.25295 -0.15773 -0.24774 -0.14547 C -0.24479 -0.13853 -0.2375 -0.13437 -0.22726 -0.13298 C -0.20521 -0.13252 -0.16962 -0.14524 -0.13142 -0.17253 C -0.08785 -0.20398 -0.05799 -0.24214 -0.06372 -0.25555 C -0.06892 -0.27059 -0.1092 -0.25694 -0.15295 -0.22595 C -0.17535 -0.21023 -0.19444 -0.19265 -0.20694 -0.17716 C -0.22448 -0.15495 -0.23073 -0.13645 -0.22535 -0.1235 C -0.22292 -0.11818 -0.21649 -0.11356 -0.20833 -0.11217 C -0.18802 -0.11194 -0.1559 -0.1235 -0.1224 -0.14732 C -0.08333 -0.17716 -0.05573 -0.21 -0.06094 -0.22225 C -0.06667 -0.2352 -0.10191 -0.22433 -0.14149 -0.19589 C -0.16042 -0.18178 -0.17795 -0.16536 -0.18958 -0.15172 C -0.20521 -0.13252 -0.21163 -0.11402 -0.20781 -0.10315 C -0.20538 -0.09737 -0.19896 -0.09506 -0.19167 -0.09413 C -0.17361 -0.09205 -0.14375 -0.10361 -0.11458 -0.12605 C -0.07899 -0.15148 -0.05365 -0.18086 -0.05885 -0.19265 C -0.06285 -0.20514 -0.09583 -0.19381 -0.13142 -0.16814 C -0.14844 -0.15542 -0.16476 -0.14177 -0.17413 -0.12882 C -0.18802 -0.11194 -0.1941 -0.09506 -0.1901 -0.08604 C -0.18767 -0.08002 -0.18351 -0.07748 -0.17622 -0.07632 C -0.1592 -0.07609 -0.13403 -0.08534 -0.10694 -0.10454 C -0.07448 -0.12882 -0.05191 -0.15426 -0.0566 -0.16513 C -0.0599 -0.17623 -0.08906 -0.16675 -0.1217 -0.14362 C -0.1375 -0.13183 -0.15104 -0.1198 -0.15955 -0.1087 C -0.17274 -0.09297 -0.17795 -0.0784 -0.17413 -0.06938 C -0.17205 -0.06453 -0.16719 -0.0636 -0.16146 -0.06129 C -0.14722 -0.06013 -0.12413 -0.07054 -0.09913 -0.08673 C -0.06997 -0.10754 -0.05035 -0.13183 -0.05434 -0.14177 C -0.05799 -0.15033 -0.08368 -0.14339 -0.11267 -0.12188 C -0.12778 -0.11101 -0.13976 -0.09968 -0.14861 -0.0902 C -0.1592 -0.07609 -0.16424 -0.06222 -0.16111 -0.05481 C -0.15903 -0.05019 -0.15503 -0.04811 -0.14913 -0.04788 C -0.13594 -0.04741 -0.11458 -0.0562 -0.09288 -0.07008 C -0.06649 -0.08835 -0.04844 -0.11148 -0.05191 -0.11934 C -0.05608 -0.12859 -0.07986 -0.12026 -0.10556 -0.10222 C -0.11753 -0.09321 -0.12969 -0.0828 -0.13646 -0.07262 C -0.14722 -0.06013 -0.15226 -0.0495 -0.14844 -0.0414 C -0.1467 -0.03747 -0.14253 -0.03631 -0.13767 -0.03539 C -0.12639 -0.03469 -0.10712 -0.0414 -0.08698 -0.05597 C -0.06424 -0.07262 -0.0474 -0.09205 -0.05104 -0.10084 C -0.05365 -0.10731 -0.07483 -0.10061 -0.09844 -0.08326 C -0.10937 -0.07609 -0.12014 -0.06684 -0.12691 -0.05805 C -0.13542 -0.04603 -0.13924 -0.03539 -0.13663 -0.02914 C -0.13524 -0.02591 -0.13212 -0.02406 -0.1276 -0.02498 C -0.11649 -0.02313 -0.10017 -0.02984 -0.08142 -0.04256 C -0.06042 -0.05759 -0.04601 -0.07586 -0.04896 -0.08187 C -0.05122 -0.08858 -0.07101 -0.08372 -0.09184 -0.068 C -0.1026 -0.06013 -0.11163 -0.05181 -0.11667 -0.04464 C -0.12639 -0.03469 -0.12865 -0.02521 -0.12604 -0.0192 C -0.12535 -0.01712 -0.12187 -0.01411 -0.1191 -0.01434 C -0.10851 -0.01226 -0.0934 -0.01943 -0.07708 -0.02961 C -0.05764 -0.04441 -0.04514 -0.06013 -0.04774 -0.06615 C -0.05069 -0.07285 -0.06701 -0.06661 -0.08611 -0.05366 C -0.09583 -0.04695 -0.10382 -0.03886 -0.1092 -0.03215 C -0.11649 -0.02313 -0.11962 -0.01504 -0.11736 -0.00926 C -0.11632 -0.00694 -0.11354 -0.00532 -0.11024 -0.00532 " pathEditMode="relative" rAng="-1763222" ptsTypes="fffffffffffffffffffffffffffffffffffffffffffffffffffffffffffffffffff">
                                      <p:cBhvr>
                                        <p:cTn id="6" dur="5000" fill="hold"/>
                                        <p:tgtEl>
                                          <p:spTgt spid="2"/>
                                        </p:tgtEl>
                                        <p:attrNameLst>
                                          <p:attrName>ppt_x</p:attrName>
                                          <p:attrName>ppt_y</p:attrName>
                                        </p:attrNameLst>
                                      </p:cBhvr>
                                      <p:rCtr x="160" y="41"/>
                                    </p:animMotion>
                                  </p:childTnLst>
                                </p:cTn>
                              </p:par>
                            </p:childTnLst>
                          </p:cTn>
                        </p:par>
                        <p:par>
                          <p:cTn id="7" fill="hold">
                            <p:stCondLst>
                              <p:cond delay="5000"/>
                            </p:stCondLst>
                            <p:childTnLst>
                              <p:par>
                                <p:cTn id="8" presetID="3" presetClass="entr" presetSubtype="10" fill="hold" grpId="0"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linds(horizontal)">
                                      <p:cBhvr>
                                        <p:cTn id="10" dur="1000"/>
                                        <p:tgtEl>
                                          <p:spTgt spid="3">
                                            <p:txEl>
                                              <p:pRg st="0" end="0"/>
                                            </p:txEl>
                                          </p:spTgt>
                                        </p:tgtEl>
                                      </p:cBhvr>
                                    </p:animEffect>
                                  </p:childTnLst>
                                </p:cTn>
                              </p:par>
                            </p:childTnLst>
                          </p:cTn>
                        </p:par>
                        <p:par>
                          <p:cTn id="11" fill="hold">
                            <p:stCondLst>
                              <p:cond delay="6000"/>
                            </p:stCondLst>
                            <p:childTnLst>
                              <p:par>
                                <p:cTn id="12" presetID="3" presetClass="entr" presetSubtype="10"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linds(horizontal)">
                                      <p:cBhvr>
                                        <p:cTn id="14"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www.stahuj-zdarma.wz.cz/rock.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Nadpis 1"/>
          <p:cNvSpPr>
            <a:spLocks noGrp="1"/>
          </p:cNvSpPr>
          <p:nvPr>
            <p:ph type="title"/>
          </p:nvPr>
        </p:nvSpPr>
        <p:spPr/>
        <p:txBody>
          <a:bodyPr/>
          <a:lstStyle/>
          <a:p>
            <a:r>
              <a:rPr lang="en-US" dirty="0" smtClean="0">
                <a:solidFill>
                  <a:srgbClr val="FFC000"/>
                </a:solidFill>
              </a:rPr>
              <a:t>Rock</a:t>
            </a:r>
            <a:endParaRPr lang="sk-SK" dirty="0">
              <a:solidFill>
                <a:srgbClr val="FFC000"/>
              </a:solidFill>
            </a:endParaRPr>
          </a:p>
        </p:txBody>
      </p:sp>
      <p:sp>
        <p:nvSpPr>
          <p:cNvPr id="3" name="Zástupný symbol obsahu 2"/>
          <p:cNvSpPr>
            <a:spLocks noGrp="1"/>
          </p:cNvSpPr>
          <p:nvPr>
            <p:ph idx="1"/>
          </p:nvPr>
        </p:nvSpPr>
        <p:spPr/>
        <p:txBody>
          <a:bodyPr/>
          <a:lstStyle/>
          <a:p>
            <a:r>
              <a:rPr lang="en-US" dirty="0" smtClean="0">
                <a:solidFill>
                  <a:schemeClr val="accent2">
                    <a:lumMod val="40000"/>
                    <a:lumOff val="60000"/>
                  </a:schemeClr>
                </a:solidFill>
              </a:rPr>
              <a:t>Rock music is a genre of popular music that developed during</a:t>
            </a:r>
            <a:r>
              <a:rPr lang="sk-SK" dirty="0" smtClean="0">
                <a:solidFill>
                  <a:schemeClr val="accent2">
                    <a:lumMod val="40000"/>
                    <a:lumOff val="60000"/>
                  </a:schemeClr>
                </a:solidFill>
              </a:rPr>
              <a:t> 1950</a:t>
            </a:r>
            <a:r>
              <a:rPr lang="en-US" dirty="0" smtClean="0">
                <a:solidFill>
                  <a:schemeClr val="accent2">
                    <a:lumMod val="40000"/>
                    <a:lumOff val="60000"/>
                  </a:schemeClr>
                </a:solidFill>
              </a:rPr>
              <a:t> and after 1960, particularly in the United Kingdom and the United States</a:t>
            </a:r>
            <a:endParaRPr lang="sk-SK" dirty="0" smtClean="0">
              <a:solidFill>
                <a:schemeClr val="accent2">
                  <a:lumMod val="40000"/>
                  <a:lumOff val="60000"/>
                </a:schemeClr>
              </a:solidFill>
            </a:endParaRPr>
          </a:p>
          <a:p>
            <a:r>
              <a:rPr lang="en-US" dirty="0" smtClean="0">
                <a:solidFill>
                  <a:schemeClr val="accent2">
                    <a:lumMod val="40000"/>
                    <a:lumOff val="60000"/>
                  </a:schemeClr>
                </a:solidFill>
              </a:rPr>
              <a:t>Rock music is centered around electric guitar, usually as part of a rock band with bass guitar and drums.</a:t>
            </a:r>
          </a:p>
          <a:p>
            <a:r>
              <a:rPr lang="en-US" dirty="0" smtClean="0">
                <a:solidFill>
                  <a:schemeClr val="accent2">
                    <a:lumMod val="40000"/>
                    <a:lumOff val="60000"/>
                  </a:schemeClr>
                </a:solidFill>
              </a:rPr>
              <a:t>A lot of musical styles was derived from rock</a:t>
            </a:r>
          </a:p>
        </p:txBody>
      </p:sp>
    </p:spTree>
  </p:cSld>
  <p:clrMapOvr>
    <a:masterClrMapping/>
  </p:clrMapOvr>
  <p:transition spd="slow" advTm="50000">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05"/>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 calcmode="lin" valueType="num">
                                      <p:cBhvr>
                                        <p:cTn id="9" dur="1000" fill="hold"/>
                                        <p:tgtEl>
                                          <p:spTgt spid="2"/>
                                        </p:tgtEl>
                                        <p:attrNameLst>
                                          <p:attrName>ppt_x</p:attrName>
                                        </p:attrNameLst>
                                      </p:cBhvr>
                                      <p:tavLst>
                                        <p:tav tm="0">
                                          <p:val>
                                            <p:strVal val="#ppt_x-.2"/>
                                          </p:val>
                                        </p:tav>
                                        <p:tav tm="100000">
                                          <p:val>
                                            <p:strVal val="#ppt_x"/>
                                          </p:val>
                                        </p:tav>
                                      </p:tavLst>
                                    </p:anim>
                                    <p:anim calcmode="lin" valueType="num">
                                      <p:cBhvr>
                                        <p:cTn id="10" dur="1000" fill="hold"/>
                                        <p:tgtEl>
                                          <p:spTgt spid="2"/>
                                        </p:tgtEl>
                                        <p:attrNameLst>
                                          <p:attrName>ppt_y</p:attrName>
                                        </p:attrNameLst>
                                      </p:cBhvr>
                                      <p:tavLst>
                                        <p:tav tm="0">
                                          <p:val>
                                            <p:strVal val="#ppt_y"/>
                                          </p:val>
                                        </p:tav>
                                        <p:tav tm="100000">
                                          <p:val>
                                            <p:strVal val="#ppt_y"/>
                                          </p:val>
                                        </p:tav>
                                      </p:tavLst>
                                    </p:anim>
                                    <p:animEffect transition="in" filter="fade">
                                      <p:cBhvr>
                                        <p:cTn id="11" dur="10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39" presetClass="entr" presetSubtype="0" accel="10000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20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7" dur="20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8" dur="20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9" dur="2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9" presetClass="entr" presetSubtype="0" accel="10000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20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5" dur="20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6" dur="20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7" dur="2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9" presetClass="entr" presetSubtype="0" accel="10000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 calcmode="lin" valueType="num">
                                      <p:cBhvr>
                                        <p:cTn id="32" dur="20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3" dur="20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4" dur="20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5" dur="2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www.zelenykamen.sk/pictures/menu_11/punkRock_clanok.jpg"/>
          <p:cNvPicPr>
            <a:picLocks noChangeAspect="1" noChangeArrowheads="1"/>
          </p:cNvPicPr>
          <p:nvPr/>
        </p:nvPicPr>
        <p:blipFill>
          <a:blip r:embed="rId2" cstate="print"/>
          <a:srcRect/>
          <a:stretch>
            <a:fillRect/>
          </a:stretch>
        </p:blipFill>
        <p:spPr bwMode="auto">
          <a:xfrm>
            <a:off x="0" y="0"/>
            <a:ext cx="9144000" cy="6876663"/>
          </a:xfrm>
          <a:prstGeom prst="rect">
            <a:avLst/>
          </a:prstGeom>
          <a:noFill/>
          <a:ln>
            <a:solidFill>
              <a:schemeClr val="accent1"/>
            </a:solidFill>
          </a:ln>
        </p:spPr>
      </p:pic>
      <p:sp>
        <p:nvSpPr>
          <p:cNvPr id="3" name="Zástupný symbol obsahu 2"/>
          <p:cNvSpPr>
            <a:spLocks noGrp="1"/>
          </p:cNvSpPr>
          <p:nvPr>
            <p:ph idx="1"/>
          </p:nvPr>
        </p:nvSpPr>
        <p:spPr/>
        <p:txBody>
          <a:bodyPr/>
          <a:lstStyle/>
          <a:p>
            <a:r>
              <a:rPr lang="en-US" dirty="0" smtClean="0">
                <a:solidFill>
                  <a:schemeClr val="accent6">
                    <a:lumMod val="75000"/>
                  </a:schemeClr>
                </a:solidFill>
              </a:rPr>
              <a:t>Punk as a movement built gradually, although in its origin resides usually referred to year 1976</a:t>
            </a:r>
            <a:endParaRPr lang="sk-SK" dirty="0" smtClean="0">
              <a:solidFill>
                <a:schemeClr val="accent6">
                  <a:lumMod val="75000"/>
                </a:schemeClr>
              </a:solidFill>
            </a:endParaRPr>
          </a:p>
          <a:p>
            <a:r>
              <a:rPr lang="en-US" dirty="0" smtClean="0">
                <a:solidFill>
                  <a:schemeClr val="accent6">
                    <a:lumMod val="75000"/>
                  </a:schemeClr>
                </a:solidFill>
              </a:rPr>
              <a:t>Especially in England, this style was seen only as a matter of music, but also as a matter of lifestyle</a:t>
            </a:r>
          </a:p>
          <a:p>
            <a:endParaRPr lang="sk-SK" dirty="0"/>
          </a:p>
        </p:txBody>
      </p:sp>
      <p:sp>
        <p:nvSpPr>
          <p:cNvPr id="5" name="Nadpis 4"/>
          <p:cNvSpPr>
            <a:spLocks noGrp="1"/>
          </p:cNvSpPr>
          <p:nvPr>
            <p:ph type="title"/>
          </p:nvPr>
        </p:nvSpPr>
        <p:spPr>
          <a:xfrm>
            <a:off x="-457200" y="304800"/>
            <a:ext cx="8229600" cy="1143000"/>
          </a:xfrm>
        </p:spPr>
        <p:txBody>
          <a:bodyPr>
            <a:normAutofit/>
          </a:bodyPr>
          <a:lstStyle/>
          <a:p>
            <a:r>
              <a:rPr lang="sk-SK" dirty="0" smtClean="0">
                <a:solidFill>
                  <a:srgbClr val="00B050"/>
                </a:solidFill>
              </a:rPr>
              <a:t>Punk</a:t>
            </a:r>
            <a:endParaRPr lang="sk-SK" dirty="0">
              <a:solidFill>
                <a:srgbClr val="00B050"/>
              </a:solidFill>
            </a:endParaRPr>
          </a:p>
        </p:txBody>
      </p:sp>
      <p:sp>
        <p:nvSpPr>
          <p:cNvPr id="7" name="Nadpis 4"/>
          <p:cNvSpPr txBox="1">
            <a:spLocks/>
          </p:cNvSpPr>
          <p:nvPr/>
        </p:nvSpPr>
        <p:spPr>
          <a:xfrm>
            <a:off x="762000" y="381000"/>
            <a:ext cx="8229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sk-SK" sz="4400" noProof="0" dirty="0" smtClean="0">
                <a:solidFill>
                  <a:srgbClr val="00B050"/>
                </a:solidFill>
                <a:latin typeface="+mj-lt"/>
                <a:ea typeface="+mj-ea"/>
                <a:cs typeface="+mj-cs"/>
              </a:rPr>
              <a:t>r</a:t>
            </a:r>
            <a:r>
              <a:rPr kumimoji="0" lang="sk-SK" sz="4400" b="0" i="0" u="none" strike="noStrike" kern="1200" cap="none" spc="0" normalizeH="0" baseline="0" noProof="0" dirty="0" smtClean="0">
                <a:ln>
                  <a:noFill/>
                </a:ln>
                <a:solidFill>
                  <a:srgbClr val="00B050"/>
                </a:solidFill>
                <a:effectLst/>
                <a:uLnTx/>
                <a:uFillTx/>
                <a:latin typeface="+mj-lt"/>
                <a:ea typeface="+mj-ea"/>
                <a:cs typeface="+mj-cs"/>
              </a:rPr>
              <a:t>ock</a:t>
            </a:r>
            <a:endParaRPr kumimoji="0" lang="sk-SK" sz="4400" b="0" i="0" u="none" strike="noStrike" kern="1200" cap="none" spc="0" normalizeH="0" baseline="0" noProof="0" dirty="0">
              <a:ln>
                <a:noFill/>
              </a:ln>
              <a:solidFill>
                <a:srgbClr val="00B050"/>
              </a:solidFill>
              <a:effectLst/>
              <a:uLnTx/>
              <a:uFillTx/>
              <a:latin typeface="+mj-lt"/>
              <a:ea typeface="+mj-ea"/>
              <a:cs typeface="+mj-cs"/>
            </a:endParaRPr>
          </a:p>
        </p:txBody>
      </p:sp>
    </p:spTree>
  </p:cSld>
  <p:clrMapOvr>
    <a:masterClrMapping/>
  </p:clrMapOvr>
  <p:transition spd="slow" advTm="35000">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1+#ppt_w/2"/>
                                          </p:val>
                                        </p:tav>
                                        <p:tav tm="100000">
                                          <p:val>
                                            <p:strVal val="#ppt_x"/>
                                          </p:val>
                                        </p:tav>
                                      </p:tavLst>
                                    </p:anim>
                                    <p:anim calcmode="lin" valueType="num">
                                      <p:cBhvr additive="base">
                                        <p:cTn id="8" dur="20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2000" fill="hold"/>
                                        <p:tgtEl>
                                          <p:spTgt spid="7"/>
                                        </p:tgtEl>
                                        <p:attrNameLst>
                                          <p:attrName>ppt_x</p:attrName>
                                        </p:attrNameLst>
                                      </p:cBhvr>
                                      <p:tavLst>
                                        <p:tav tm="0">
                                          <p:val>
                                            <p:strVal val="0-#ppt_w/2"/>
                                          </p:val>
                                        </p:tav>
                                        <p:tav tm="100000">
                                          <p:val>
                                            <p:strVal val="#ppt_x"/>
                                          </p:val>
                                        </p:tav>
                                      </p:tavLst>
                                    </p:anim>
                                    <p:anim calcmode="lin" valueType="num">
                                      <p:cBhvr additive="base">
                                        <p:cTn id="13" dur="2000" fill="hold"/>
                                        <p:tgtEl>
                                          <p:spTgt spid="7"/>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51" presetClass="entr" presetSubtype="0" fill="hold" grpId="0"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770" decel="100000"/>
                                        <p:tgtEl>
                                          <p:spTgt spid="3">
                                            <p:txEl>
                                              <p:pRg st="0" end="0"/>
                                            </p:txEl>
                                          </p:spTgt>
                                        </p:tgtEl>
                                      </p:cBhvr>
                                    </p:animEffect>
                                    <p:animScale>
                                      <p:cBhvr>
                                        <p:cTn id="18" dur="770" decel="100000"/>
                                        <p:tgtEl>
                                          <p:spTgt spid="3">
                                            <p:txEl>
                                              <p:pRg st="0" end="0"/>
                                            </p:txEl>
                                          </p:spTgt>
                                        </p:tgtEl>
                                      </p:cBhvr>
                                      <p:from x="10000" y="10000"/>
                                      <p:to x="200000" y="450000"/>
                                    </p:animScale>
                                    <p:animScale>
                                      <p:cBhvr>
                                        <p:cTn id="19" dur="1230" accel="100000" fill="hold">
                                          <p:stCondLst>
                                            <p:cond delay="770"/>
                                          </p:stCondLst>
                                        </p:cTn>
                                        <p:tgtEl>
                                          <p:spTgt spid="3">
                                            <p:txEl>
                                              <p:pRg st="0" end="0"/>
                                            </p:txEl>
                                          </p:spTgt>
                                        </p:tgtEl>
                                      </p:cBhvr>
                                      <p:from x="200000" y="450000"/>
                                      <p:to x="100000" y="100000"/>
                                    </p:animScale>
                                    <p:set>
                                      <p:cBhvr>
                                        <p:cTn id="20" dur="770" fill="hold"/>
                                        <p:tgtEl>
                                          <p:spTgt spid="3">
                                            <p:txEl>
                                              <p:pRg st="0" end="0"/>
                                            </p:txEl>
                                          </p:spTgt>
                                        </p:tgtEl>
                                        <p:attrNameLst>
                                          <p:attrName>ppt_x</p:attrName>
                                        </p:attrNameLst>
                                      </p:cBhvr>
                                      <p:to>
                                        <p:strVal val="(0.5)"/>
                                      </p:to>
                                    </p:set>
                                    <p:anim from="(0.5)" to="(#ppt_x)" calcmode="lin" valueType="num">
                                      <p:cBhvr>
                                        <p:cTn id="21" dur="1230" accel="100000" fill="hold">
                                          <p:stCondLst>
                                            <p:cond delay="770"/>
                                          </p:stCondLst>
                                        </p:cTn>
                                        <p:tgtEl>
                                          <p:spTgt spid="3">
                                            <p:txEl>
                                              <p:pRg st="0" end="0"/>
                                            </p:txEl>
                                          </p:spTgt>
                                        </p:tgtEl>
                                        <p:attrNameLst>
                                          <p:attrName>ppt_x</p:attrName>
                                        </p:attrNameLst>
                                      </p:cBhvr>
                                    </p:anim>
                                    <p:set>
                                      <p:cBhvr>
                                        <p:cTn id="22" dur="770" fill="hold"/>
                                        <p:tgtEl>
                                          <p:spTgt spid="3">
                                            <p:txEl>
                                              <p:pRg st="0" end="0"/>
                                            </p:txEl>
                                          </p:spTgt>
                                        </p:tgtEl>
                                        <p:attrNameLst>
                                          <p:attrName>ppt_y</p:attrName>
                                        </p:attrNameLst>
                                      </p:cBhvr>
                                      <p:to>
                                        <p:strVal val="(#ppt_y+0.4)"/>
                                      </p:to>
                                    </p:set>
                                    <p:anim from="(#ppt_y+0.4)" to="(#ppt_y)" calcmode="lin" valueType="num">
                                      <p:cBhvr>
                                        <p:cTn id="23" dur="1230" accel="100000" fill="hold">
                                          <p:stCondLst>
                                            <p:cond delay="770"/>
                                          </p:stCondLst>
                                        </p:cTn>
                                        <p:tgtEl>
                                          <p:spTgt spid="3">
                                            <p:txEl>
                                              <p:pRg st="0" end="0"/>
                                            </p:txEl>
                                          </p:spTgt>
                                        </p:tgtEl>
                                        <p:attrNameLst>
                                          <p:attrName>ppt_y</p:attrName>
                                        </p:attrNameLst>
                                      </p:cBhvr>
                                    </p:anim>
                                  </p:childTnLst>
                                </p:cTn>
                              </p:par>
                            </p:childTnLst>
                          </p:cTn>
                        </p:par>
                        <p:par>
                          <p:cTn id="24" fill="hold">
                            <p:stCondLst>
                              <p:cond delay="6000"/>
                            </p:stCondLst>
                            <p:childTnLst>
                              <p:par>
                                <p:cTn id="25" presetID="51" presetClass="entr" presetSubtype="0" fill="hold" grpId="0" nodeType="after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770" decel="100000"/>
                                        <p:tgtEl>
                                          <p:spTgt spid="3">
                                            <p:txEl>
                                              <p:pRg st="1" end="1"/>
                                            </p:txEl>
                                          </p:spTgt>
                                        </p:tgtEl>
                                      </p:cBhvr>
                                    </p:animEffect>
                                    <p:animScale>
                                      <p:cBhvr>
                                        <p:cTn id="28" dur="770" decel="100000"/>
                                        <p:tgtEl>
                                          <p:spTgt spid="3">
                                            <p:txEl>
                                              <p:pRg st="1" end="1"/>
                                            </p:txEl>
                                          </p:spTgt>
                                        </p:tgtEl>
                                      </p:cBhvr>
                                      <p:from x="10000" y="10000"/>
                                      <p:to x="200000" y="450000"/>
                                    </p:animScale>
                                    <p:animScale>
                                      <p:cBhvr>
                                        <p:cTn id="29" dur="1230" accel="100000" fill="hold">
                                          <p:stCondLst>
                                            <p:cond delay="770"/>
                                          </p:stCondLst>
                                        </p:cTn>
                                        <p:tgtEl>
                                          <p:spTgt spid="3">
                                            <p:txEl>
                                              <p:pRg st="1" end="1"/>
                                            </p:txEl>
                                          </p:spTgt>
                                        </p:tgtEl>
                                      </p:cBhvr>
                                      <p:from x="200000" y="450000"/>
                                      <p:to x="100000" y="100000"/>
                                    </p:animScale>
                                    <p:set>
                                      <p:cBhvr>
                                        <p:cTn id="30" dur="770" fill="hold"/>
                                        <p:tgtEl>
                                          <p:spTgt spid="3">
                                            <p:txEl>
                                              <p:pRg st="1" end="1"/>
                                            </p:txEl>
                                          </p:spTgt>
                                        </p:tgtEl>
                                        <p:attrNameLst>
                                          <p:attrName>ppt_x</p:attrName>
                                        </p:attrNameLst>
                                      </p:cBhvr>
                                      <p:to>
                                        <p:strVal val="(0.5)"/>
                                      </p:to>
                                    </p:set>
                                    <p:anim from="(0.5)" to="(#ppt_x)" calcmode="lin" valueType="num">
                                      <p:cBhvr>
                                        <p:cTn id="31" dur="1230" accel="100000" fill="hold">
                                          <p:stCondLst>
                                            <p:cond delay="770"/>
                                          </p:stCondLst>
                                        </p:cTn>
                                        <p:tgtEl>
                                          <p:spTgt spid="3">
                                            <p:txEl>
                                              <p:pRg st="1" end="1"/>
                                            </p:txEl>
                                          </p:spTgt>
                                        </p:tgtEl>
                                        <p:attrNameLst>
                                          <p:attrName>ppt_x</p:attrName>
                                        </p:attrNameLst>
                                      </p:cBhvr>
                                    </p:anim>
                                    <p:set>
                                      <p:cBhvr>
                                        <p:cTn id="32" dur="770" fill="hold"/>
                                        <p:tgtEl>
                                          <p:spTgt spid="3">
                                            <p:txEl>
                                              <p:pRg st="1" end="1"/>
                                            </p:txEl>
                                          </p:spTgt>
                                        </p:tgtEl>
                                        <p:attrNameLst>
                                          <p:attrName>ppt_y</p:attrName>
                                        </p:attrNameLst>
                                      </p:cBhvr>
                                      <p:to>
                                        <p:strVal val="(#ppt_y+0.4)"/>
                                      </p:to>
                                    </p:set>
                                    <p:anim from="(#ppt_y+0.4)" to="(#ppt_y)" calcmode="lin" valueType="num">
                                      <p:cBhvr>
                                        <p:cTn id="33" dur="1230" accel="100000" fill="hold">
                                          <p:stCondLst>
                                            <p:cond delay="770"/>
                                          </p:stCondLst>
                                        </p:cTn>
                                        <p:tgtEl>
                                          <p:spTgt spid="3">
                                            <p:txEl>
                                              <p:pRg st="1" end="1"/>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www.fastnbulbous.com/eddie_satan.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Nadpis 1"/>
          <p:cNvSpPr>
            <a:spLocks noGrp="1"/>
          </p:cNvSpPr>
          <p:nvPr>
            <p:ph type="title"/>
          </p:nvPr>
        </p:nvSpPr>
        <p:spPr/>
        <p:txBody>
          <a:bodyPr/>
          <a:lstStyle/>
          <a:p>
            <a:r>
              <a:rPr lang="sk-SK" dirty="0" smtClean="0">
                <a:solidFill>
                  <a:srgbClr val="FFFF00"/>
                </a:solidFill>
              </a:rPr>
              <a:t>Heavy metal</a:t>
            </a:r>
            <a:endParaRPr lang="sk-SK" dirty="0">
              <a:solidFill>
                <a:srgbClr val="FFFF00"/>
              </a:solidFill>
            </a:endParaRPr>
          </a:p>
        </p:txBody>
      </p:sp>
      <p:sp>
        <p:nvSpPr>
          <p:cNvPr id="3" name="Zástupný symbol obsahu 2"/>
          <p:cNvSpPr>
            <a:spLocks noGrp="1"/>
          </p:cNvSpPr>
          <p:nvPr>
            <p:ph idx="1"/>
          </p:nvPr>
        </p:nvSpPr>
        <p:spPr/>
        <p:txBody>
          <a:bodyPr>
            <a:normAutofit fontScale="85000" lnSpcReduction="10000"/>
          </a:bodyPr>
          <a:lstStyle/>
          <a:p>
            <a:r>
              <a:rPr lang="en-US" dirty="0" smtClean="0">
                <a:solidFill>
                  <a:schemeClr val="bg1"/>
                </a:solidFill>
              </a:rPr>
              <a:t>Heavy metal is a type of rock music, which is defined as a style of music emerged at the turn of the 60th and 70 years in the United Kingdom and the United States</a:t>
            </a:r>
          </a:p>
          <a:p>
            <a:r>
              <a:rPr lang="en-US" dirty="0" smtClean="0">
                <a:solidFill>
                  <a:schemeClr val="bg1"/>
                </a:solidFill>
              </a:rPr>
              <a:t>Has roots in hard rock bands, combining the blues and rock and created a new musical style, characterized by the use of electric guitars and drums, and also loud and distorted sound</a:t>
            </a:r>
            <a:endParaRPr lang="sk-SK" dirty="0" smtClean="0">
              <a:solidFill>
                <a:schemeClr val="bg1"/>
              </a:solidFill>
            </a:endParaRPr>
          </a:p>
          <a:p>
            <a:r>
              <a:rPr lang="en-US" dirty="0" smtClean="0">
                <a:solidFill>
                  <a:schemeClr val="bg1"/>
                </a:solidFill>
              </a:rPr>
              <a:t>Ever since its inception had a big heavy metal fan base, who are known as metalheads</a:t>
            </a:r>
            <a:br>
              <a:rPr lang="en-US" dirty="0" smtClean="0">
                <a:solidFill>
                  <a:schemeClr val="bg1"/>
                </a:solidFill>
              </a:rPr>
            </a:br>
            <a:r>
              <a:rPr lang="en-US" dirty="0" smtClean="0">
                <a:solidFill>
                  <a:schemeClr val="bg1"/>
                </a:solidFill>
              </a:rPr>
              <a:t/>
            </a:r>
            <a:br>
              <a:rPr lang="en-US" dirty="0" smtClean="0">
                <a:solidFill>
                  <a:schemeClr val="bg1"/>
                </a:solidFill>
              </a:rPr>
            </a:br>
            <a:endParaRPr lang="sk-SK" dirty="0">
              <a:solidFill>
                <a:schemeClr val="bg1"/>
              </a:solidFill>
            </a:endParaRPr>
          </a:p>
        </p:txBody>
      </p:sp>
    </p:spTree>
  </p:cSld>
  <p:clrMapOvr>
    <a:masterClrMapping/>
  </p:clrMapOvr>
  <p:transition spd="slow" advTm="45000">
    <p:pull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600" decel="100000"/>
                                        <p:tgtEl>
                                          <p:spTgt spid="3">
                                            <p:txEl>
                                              <p:pRg st="0" end="0"/>
                                            </p:txEl>
                                          </p:spTgt>
                                        </p:tgtEl>
                                      </p:cBhvr>
                                    </p:animEffect>
                                    <p:anim calcmode="lin" valueType="num">
                                      <p:cBhvr>
                                        <p:cTn id="13" dur="16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4" dur="16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5" dur="16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6" dur="400" accel="100000" fill="hold">
                                          <p:stCondLst>
                                            <p:cond delay="16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7" dur="400" accel="100000" fill="hold">
                                          <p:stCondLst>
                                            <p:cond delay="16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600" decel="100000"/>
                                        <p:tgtEl>
                                          <p:spTgt spid="3">
                                            <p:txEl>
                                              <p:pRg st="1" end="1"/>
                                            </p:txEl>
                                          </p:spTgt>
                                        </p:tgtEl>
                                      </p:cBhvr>
                                    </p:animEffect>
                                    <p:anim calcmode="lin" valueType="num">
                                      <p:cBhvr>
                                        <p:cTn id="23" dur="16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24" dur="16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5" dur="16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6" dur="400" accel="100000" fill="hold">
                                          <p:stCondLst>
                                            <p:cond delay="16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7" dur="400" accel="100000" fill="hold">
                                          <p:stCondLst>
                                            <p:cond delay="16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0"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1600" decel="100000"/>
                                        <p:tgtEl>
                                          <p:spTgt spid="3">
                                            <p:txEl>
                                              <p:pRg st="2" end="2"/>
                                            </p:txEl>
                                          </p:spTgt>
                                        </p:tgtEl>
                                      </p:cBhvr>
                                    </p:animEffect>
                                    <p:anim calcmode="lin" valueType="num">
                                      <p:cBhvr>
                                        <p:cTn id="33" dur="16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34" dur="16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5" dur="16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6" dur="400" accel="100000" fill="hold">
                                          <p:stCondLst>
                                            <p:cond delay="16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7" dur="400" accel="100000" fill="hold">
                                          <p:stCondLst>
                                            <p:cond delay="16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http://fc04.deviantart.net/fs42/i/2009/114/e/f/Boot_screen_Reggae_by_deyurus22.pn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Nadpis 1"/>
          <p:cNvSpPr>
            <a:spLocks noGrp="1"/>
          </p:cNvSpPr>
          <p:nvPr>
            <p:ph type="title"/>
          </p:nvPr>
        </p:nvSpPr>
        <p:spPr/>
        <p:txBody>
          <a:bodyPr/>
          <a:lstStyle/>
          <a:p>
            <a:r>
              <a:rPr lang="sk-SK" dirty="0" smtClean="0">
                <a:solidFill>
                  <a:srgbClr val="00B050"/>
                </a:solidFill>
              </a:rPr>
              <a:t>Reggae</a:t>
            </a:r>
            <a:endParaRPr lang="sk-SK" dirty="0">
              <a:solidFill>
                <a:srgbClr val="00B050"/>
              </a:solidFill>
            </a:endParaRPr>
          </a:p>
        </p:txBody>
      </p:sp>
      <p:sp>
        <p:nvSpPr>
          <p:cNvPr id="3" name="Zástupný symbol obsahu 2"/>
          <p:cNvSpPr>
            <a:spLocks noGrp="1"/>
          </p:cNvSpPr>
          <p:nvPr>
            <p:ph idx="1"/>
          </p:nvPr>
        </p:nvSpPr>
        <p:spPr/>
        <p:txBody>
          <a:bodyPr/>
          <a:lstStyle/>
          <a:p>
            <a:r>
              <a:rPr lang="en-US" dirty="0" smtClean="0">
                <a:solidFill>
                  <a:srgbClr val="FFFF00"/>
                </a:solidFill>
              </a:rPr>
              <a:t>Reggae is a music genre that originated in Jamaica in the 60 past century</a:t>
            </a:r>
            <a:endParaRPr lang="sk-SK" dirty="0" smtClean="0">
              <a:solidFill>
                <a:srgbClr val="FFFF00"/>
              </a:solidFill>
            </a:endParaRPr>
          </a:p>
          <a:p>
            <a:r>
              <a:rPr lang="en-US" dirty="0" smtClean="0">
                <a:solidFill>
                  <a:srgbClr val="FFFF00"/>
                </a:solidFill>
              </a:rPr>
              <a:t>Although sometimes used to refer to a broader range of Jamaican music, reggae word originally designated a clearly polarized style of music</a:t>
            </a:r>
            <a:endParaRPr lang="sk-SK" dirty="0" smtClean="0">
              <a:solidFill>
                <a:srgbClr val="FFFF00"/>
              </a:solidFill>
            </a:endParaRPr>
          </a:p>
          <a:p>
            <a:r>
              <a:rPr lang="sk-SK" dirty="0" smtClean="0">
                <a:solidFill>
                  <a:srgbClr val="FFFF00"/>
                </a:solidFill>
              </a:rPr>
              <a:t>Interprets - </a:t>
            </a:r>
            <a:r>
              <a:rPr lang="sk-SK" dirty="0" smtClean="0">
                <a:solidFill>
                  <a:srgbClr val="FFFF00"/>
                </a:solidFill>
                <a:hlinkClick r:id="rId3" action="ppaction://hlinkfile" tooltip="Peter Tosh"/>
              </a:rPr>
              <a:t>Peter Tosh</a:t>
            </a:r>
            <a:r>
              <a:rPr lang="sk-SK" dirty="0" smtClean="0">
                <a:solidFill>
                  <a:srgbClr val="FFFF00"/>
                </a:solidFill>
              </a:rPr>
              <a:t>, </a:t>
            </a:r>
            <a:r>
              <a:rPr lang="sk-SK" dirty="0" smtClean="0">
                <a:solidFill>
                  <a:srgbClr val="FFFF00"/>
                </a:solidFill>
                <a:hlinkClick r:id="rId4" action="ppaction://hlinkfile" tooltip="The Wailers"/>
              </a:rPr>
              <a:t> The Wailers</a:t>
            </a:r>
            <a:r>
              <a:rPr lang="sk-SK" dirty="0" smtClean="0">
                <a:solidFill>
                  <a:srgbClr val="FFFF00"/>
                </a:solidFill>
              </a:rPr>
              <a:t>, Max Romeo, and more...</a:t>
            </a:r>
            <a:endParaRPr lang="en-US" dirty="0" smtClean="0">
              <a:solidFill>
                <a:srgbClr val="FFFF00"/>
              </a:solidFill>
            </a:endParaRPr>
          </a:p>
          <a:p>
            <a:endParaRPr lang="sk-SK" dirty="0"/>
          </a:p>
        </p:txBody>
      </p:sp>
    </p:spTree>
  </p:cSld>
  <p:clrMapOvr>
    <a:masterClrMapping/>
  </p:clrMapOvr>
  <p:transition spd="slow" advTm="35000">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3"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anim calcmode="lin" valueType="num">
                                      <p:cBhvr>
                                        <p:cTn id="16"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20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8" dur="3000" decel="50000" fill="hold">
                                          <p:stCondLst>
                                            <p:cond delay="20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9" dur="3000" decel="50000" fill="hold">
                                          <p:stCondLst>
                                            <p:cond delay="20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3"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500"/>
                                        <p:tgtEl>
                                          <p:spTgt spid="3">
                                            <p:txEl>
                                              <p:pRg st="1" end="1"/>
                                            </p:txEl>
                                          </p:spTgt>
                                        </p:tgtEl>
                                      </p:cBhvr>
                                    </p:animEffect>
                                    <p:anim calcmode="lin" valueType="num">
                                      <p:cBhvr>
                                        <p:cTn id="25"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20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27" dur="3000" decel="50000" fill="hold">
                                          <p:stCondLst>
                                            <p:cond delay="20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8" dur="3000" decel="50000" fill="hold">
                                          <p:stCondLst>
                                            <p:cond delay="20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3"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500"/>
                                        <p:tgtEl>
                                          <p:spTgt spid="3">
                                            <p:txEl>
                                              <p:pRg st="2" end="2"/>
                                            </p:txEl>
                                          </p:spTgt>
                                        </p:tgtEl>
                                      </p:cBhvr>
                                    </p:animEffect>
                                    <p:anim calcmode="lin" valueType="num">
                                      <p:cBhvr>
                                        <p:cTn id="34"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2000" fill="hold"/>
                                        <p:tgtEl>
                                          <p:spTgt spid="3">
                                            <p:txEl>
                                              <p:pRg st="2" end="2"/>
                                            </p:txEl>
                                          </p:spTgt>
                                        </p:tgtEl>
                                        <p:attrNameLst>
                                          <p:attrName>ppt_y</p:attrName>
                                        </p:attrNameLst>
                                      </p:cBhvr>
                                      <p:tavLst>
                                        <p:tav tm="0">
                                          <p:val>
                                            <p:strVal val="#ppt_y+0.31"/>
                                          </p:val>
                                        </p:tav>
                                        <p:tav tm="100000">
                                          <p:val>
                                            <p:strVal val="#ppt_y+0.31"/>
                                          </p:val>
                                        </p:tav>
                                      </p:tavLst>
                                    </p:anim>
                                    <p:anim calcmode="lin" valueType="num">
                                      <p:cBhvr>
                                        <p:cTn id="36" dur="3000" decel="50000" fill="hold">
                                          <p:stCondLst>
                                            <p:cond delay="2000"/>
                                          </p:stCondLst>
                                        </p:cTn>
                                        <p:tgtEl>
                                          <p:spTgt spid="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7" dur="3000" decel="50000" fill="hold">
                                          <p:stCondLst>
                                            <p:cond delay="2000"/>
                                          </p:stCondLst>
                                        </p:cTn>
                                        <p:tgtEl>
                                          <p:spTgt spid="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3.bp.blogspot.com/-UTV5HgW--Go/TWADEwC4JLI/AAAAAAAAAKM/ZaMC3cItTOg/s1600/1846nirvana.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Nadpis 1"/>
          <p:cNvSpPr>
            <a:spLocks noGrp="1"/>
          </p:cNvSpPr>
          <p:nvPr>
            <p:ph type="title"/>
          </p:nvPr>
        </p:nvSpPr>
        <p:spPr/>
        <p:txBody>
          <a:bodyPr/>
          <a:lstStyle/>
          <a:p>
            <a:r>
              <a:rPr lang="sk-SK" dirty="0" smtClean="0">
                <a:solidFill>
                  <a:schemeClr val="bg1">
                    <a:lumMod val="85000"/>
                  </a:schemeClr>
                </a:solidFill>
              </a:rPr>
              <a:t>Grunge</a:t>
            </a:r>
            <a:endParaRPr lang="sk-SK" dirty="0">
              <a:solidFill>
                <a:schemeClr val="bg1">
                  <a:lumMod val="85000"/>
                </a:schemeClr>
              </a:solidFill>
            </a:endParaRPr>
          </a:p>
        </p:txBody>
      </p:sp>
      <p:sp>
        <p:nvSpPr>
          <p:cNvPr id="3" name="Zástupný symbol obsahu 2"/>
          <p:cNvSpPr>
            <a:spLocks noGrp="1"/>
          </p:cNvSpPr>
          <p:nvPr>
            <p:ph idx="1"/>
          </p:nvPr>
        </p:nvSpPr>
        <p:spPr/>
        <p:txBody>
          <a:bodyPr>
            <a:normAutofit fontScale="92500" lnSpcReduction="20000"/>
          </a:bodyPr>
          <a:lstStyle/>
          <a:p>
            <a:r>
              <a:rPr lang="en-US" dirty="0" smtClean="0">
                <a:solidFill>
                  <a:srgbClr val="00B050"/>
                </a:solidFill>
              </a:rPr>
              <a:t>Grunge (sometimes called Seattle sound) is based on music genre: alternative rock, to a certain degree of rock'n'roll, punk, from which it takes only the melody and rhythm and is taking heavy metal</a:t>
            </a:r>
            <a:r>
              <a:rPr lang="sk-SK" dirty="0" smtClean="0">
                <a:solidFill>
                  <a:srgbClr val="00B050"/>
                </a:solidFill>
              </a:rPr>
              <a:t> guitar </a:t>
            </a:r>
            <a:r>
              <a:rPr lang="en-US" dirty="0" smtClean="0">
                <a:solidFill>
                  <a:srgbClr val="00B050"/>
                </a:solidFill>
              </a:rPr>
              <a:t>elements</a:t>
            </a:r>
          </a:p>
          <a:p>
            <a:r>
              <a:rPr lang="en-US" dirty="0" smtClean="0">
                <a:solidFill>
                  <a:srgbClr val="00B050"/>
                </a:solidFill>
              </a:rPr>
              <a:t>In Utero Album of 1993 from Nirvana is considered by someone as the last grunge album, but many bands that promote this </a:t>
            </a:r>
            <a:r>
              <a:rPr lang="en-US" dirty="0" smtClean="0"/>
              <a:t>style, long after grunge albums recorded</a:t>
            </a:r>
          </a:p>
          <a:p>
            <a:r>
              <a:rPr lang="en-US" dirty="0" smtClean="0"/>
              <a:t>This genre of music comes from Portland and Seattle</a:t>
            </a:r>
          </a:p>
          <a:p>
            <a:endParaRPr lang="sk-SK" dirty="0"/>
          </a:p>
        </p:txBody>
      </p:sp>
    </p:spTree>
  </p:cSld>
  <p:clrMapOvr>
    <a:masterClrMapping/>
  </p:clrMapOvr>
  <p:transition spd="slow" advTm="21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p:val>
                                            <p:fltVal val="0"/>
                                          </p:val>
                                        </p:tav>
                                        <p:tav tm="100000">
                                          <p:val>
                                            <p:strVal val="#ppt_w"/>
                                          </p:val>
                                        </p:tav>
                                      </p:tavLst>
                                    </p:anim>
                                    <p:anim calcmode="lin" valueType="num">
                                      <p:cBhvr>
                                        <p:cTn id="8" dur="3000" fill="hold"/>
                                        <p:tgtEl>
                                          <p:spTgt spid="2"/>
                                        </p:tgtEl>
                                        <p:attrNameLst>
                                          <p:attrName>ppt_h</p:attrName>
                                        </p:attrNameLst>
                                      </p:cBhvr>
                                      <p:tavLst>
                                        <p:tav tm="0">
                                          <p:val>
                                            <p:fltVal val="0"/>
                                          </p:val>
                                        </p:tav>
                                        <p:tav tm="100000">
                                          <p:val>
                                            <p:strVal val="#ppt_h"/>
                                          </p:val>
                                        </p:tav>
                                      </p:tavLst>
                                    </p:anim>
                                    <p:animEffect transition="in" filter="fade">
                                      <p:cBhvr>
                                        <p:cTn id="9" dur="3000"/>
                                        <p:tgtEl>
                                          <p:spTgt spid="2"/>
                                        </p:tgtEl>
                                      </p:cBhvr>
                                    </p:animEffect>
                                  </p:childTnLst>
                                </p:cTn>
                              </p:par>
                            </p:childTnLst>
                          </p:cTn>
                        </p:par>
                        <p:par>
                          <p:cTn id="10" fill="hold">
                            <p:stCondLst>
                              <p:cond delay="3000"/>
                            </p:stCondLst>
                            <p:childTnLst>
                              <p:par>
                                <p:cTn id="11" presetID="27" presetClass="entr" presetSubtype="0" fill="hold" grpId="0" nodeType="afterEffect">
                                  <p:stCondLst>
                                    <p:cond delay="0"/>
                                  </p:stCondLst>
                                  <p:iterate type="lt">
                                    <p:tmPct val="50000"/>
                                  </p:iterate>
                                  <p:childTnLst>
                                    <p:set>
                                      <p:cBhvr>
                                        <p:cTn id="12"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13"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15" dur="80"/>
                                        <p:tgtEl>
                                          <p:spTgt spid="3">
                                            <p:txEl>
                                              <p:pRg st="0" end="0"/>
                                            </p:txEl>
                                          </p:spTgt>
                                        </p:tgtEl>
                                        <p:attrNameLst>
                                          <p:attrName>fill.type</p:attrName>
                                        </p:attrNameLst>
                                      </p:cBhvr>
                                      <p:to>
                                        <p:strVal val="solid"/>
                                      </p:to>
                                    </p:set>
                                  </p:childTnLst>
                                </p:cTn>
                              </p:par>
                            </p:childTnLst>
                          </p:cTn>
                        </p:par>
                        <p:par>
                          <p:cTn id="16" fill="hold">
                            <p:stCondLst>
                              <p:cond delay="10200"/>
                            </p:stCondLst>
                            <p:childTnLst>
                              <p:par>
                                <p:cTn id="17" presetID="27" presetClass="entr" presetSubtype="0" fill="hold" grpId="0" nodeType="afterEffect">
                                  <p:stCondLst>
                                    <p:cond delay="0"/>
                                  </p:stCondLst>
                                  <p:iterate type="lt">
                                    <p:tmPct val="50000"/>
                                  </p:iterate>
                                  <p:childTnLst>
                                    <p:set>
                                      <p:cBhvr>
                                        <p:cTn id="18"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19"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21" dur="80"/>
                                        <p:tgtEl>
                                          <p:spTgt spid="3">
                                            <p:txEl>
                                              <p:pRg st="1" end="1"/>
                                            </p:txEl>
                                          </p:spTgt>
                                        </p:tgtEl>
                                        <p:attrNameLst>
                                          <p:attrName>fill.type</p:attrName>
                                        </p:attrNameLst>
                                      </p:cBhvr>
                                      <p:to>
                                        <p:strVal val="solid"/>
                                      </p:to>
                                    </p:set>
                                  </p:childTnLst>
                                </p:cTn>
                              </p:par>
                            </p:childTnLst>
                          </p:cTn>
                        </p:par>
                        <p:par>
                          <p:cTn id="22" fill="hold">
                            <p:stCondLst>
                              <p:cond delay="15560"/>
                            </p:stCondLst>
                            <p:childTnLst>
                              <p:par>
                                <p:cTn id="23" presetID="27" presetClass="entr" presetSubtype="0" fill="hold" grpId="0" nodeType="afterEffect">
                                  <p:stCondLst>
                                    <p:cond delay="0"/>
                                  </p:stCondLst>
                                  <p:iterate type="lt">
                                    <p:tmPct val="50000"/>
                                  </p:iterate>
                                  <p:childTnLst>
                                    <p:set>
                                      <p:cBhvr>
                                        <p:cTn id="24" dur="1" fill="hold">
                                          <p:stCondLst>
                                            <p:cond delay="0"/>
                                          </p:stCondLst>
                                        </p:cTn>
                                        <p:tgtEl>
                                          <p:spTgt spid="3">
                                            <p:txEl>
                                              <p:pRg st="2" end="2"/>
                                            </p:txEl>
                                          </p:spTgt>
                                        </p:tgtEl>
                                        <p:attrNameLst>
                                          <p:attrName>style.visibility</p:attrName>
                                        </p:attrNameLst>
                                      </p:cBhvr>
                                      <p:to>
                                        <p:strVal val="visible"/>
                                      </p:to>
                                    </p:set>
                                    <p:anim calcmode="discrete" valueType="clr">
                                      <p:cBhvr override="childStyle">
                                        <p:cTn id="25" dur="80"/>
                                        <p:tgtEl>
                                          <p:spTgt spid="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3">
                                            <p:txEl>
                                              <p:pRg st="2" end="2"/>
                                            </p:txEl>
                                          </p:spTgt>
                                        </p:tgtEl>
                                        <p:attrNameLst>
                                          <p:attrName>fillcolor</p:attrName>
                                        </p:attrNameLst>
                                      </p:cBhvr>
                                      <p:tavLst>
                                        <p:tav tm="0">
                                          <p:val>
                                            <p:clrVal>
                                              <a:schemeClr val="accent2"/>
                                            </p:clrVal>
                                          </p:val>
                                        </p:tav>
                                        <p:tav tm="50000">
                                          <p:val>
                                            <p:clrVal>
                                              <a:schemeClr val="hlink"/>
                                            </p:clrVal>
                                          </p:val>
                                        </p:tav>
                                      </p:tavLst>
                                    </p:anim>
                                    <p:set>
                                      <p:cBhvr>
                                        <p:cTn id="27" dur="80"/>
                                        <p:tgtEl>
                                          <p:spTgt spid="3">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681</Words>
  <Application>Microsoft Office PowerPoint</Application>
  <PresentationFormat>Prezentácia na obrazovke (4:3)</PresentationFormat>
  <Paragraphs>45</Paragraphs>
  <Slides>12</Slides>
  <Notes>1</Notes>
  <HiddenSlides>0</HiddenSlides>
  <MMClips>0</MMClips>
  <ScaleCrop>false</ScaleCrop>
  <HeadingPairs>
    <vt:vector size="4" baseType="variant">
      <vt:variant>
        <vt:lpstr>Motív</vt:lpstr>
      </vt:variant>
      <vt:variant>
        <vt:i4>1</vt:i4>
      </vt:variant>
      <vt:variant>
        <vt:lpstr>Nadpisy snímok</vt:lpstr>
      </vt:variant>
      <vt:variant>
        <vt:i4>12</vt:i4>
      </vt:variant>
    </vt:vector>
  </HeadingPairs>
  <TitlesOfParts>
    <vt:vector size="13" baseType="lpstr">
      <vt:lpstr>Motív Office</vt:lpstr>
      <vt:lpstr>Snímka 1</vt:lpstr>
      <vt:lpstr>Blues</vt:lpstr>
      <vt:lpstr>Jazz</vt:lpstr>
      <vt:lpstr>Rock 'n' roll</vt:lpstr>
      <vt:lpstr>Rock</vt:lpstr>
      <vt:lpstr>Punk</vt:lpstr>
      <vt:lpstr>Heavy metal</vt:lpstr>
      <vt:lpstr>Reggae</vt:lpstr>
      <vt:lpstr>Grunge</vt:lpstr>
      <vt:lpstr>Ska</vt:lpstr>
      <vt:lpstr>Pogo</vt:lpstr>
      <vt:lpstr>Snímka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Gardenier</dc:title>
  <dc:creator>ziak</dc:creator>
  <cp:lastModifiedBy>Ucitelia</cp:lastModifiedBy>
  <cp:revision>24</cp:revision>
  <dcterms:created xsi:type="dcterms:W3CDTF">2011-05-12T07:49:02Z</dcterms:created>
  <dcterms:modified xsi:type="dcterms:W3CDTF">2011-06-15T10:02:02Z</dcterms:modified>
</cp:coreProperties>
</file>